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33" r:id="rId1"/>
  </p:sldMasterIdLst>
  <p:notesMasterIdLst>
    <p:notesMasterId r:id="rId38"/>
  </p:notesMasterIdLst>
  <p:sldIdLst>
    <p:sldId id="418" r:id="rId2"/>
    <p:sldId id="535" r:id="rId3"/>
    <p:sldId id="533" r:id="rId4"/>
    <p:sldId id="534" r:id="rId5"/>
    <p:sldId id="537" r:id="rId6"/>
    <p:sldId id="568" r:id="rId7"/>
    <p:sldId id="562" r:id="rId8"/>
    <p:sldId id="581" r:id="rId9"/>
    <p:sldId id="569" r:id="rId10"/>
    <p:sldId id="570" r:id="rId11"/>
    <p:sldId id="571" r:id="rId12"/>
    <p:sldId id="582" r:id="rId13"/>
    <p:sldId id="583" r:id="rId14"/>
    <p:sldId id="573" r:id="rId15"/>
    <p:sldId id="600" r:id="rId16"/>
    <p:sldId id="564" r:id="rId17"/>
    <p:sldId id="578" r:id="rId18"/>
    <p:sldId id="588" r:id="rId19"/>
    <p:sldId id="585" r:id="rId20"/>
    <p:sldId id="586" r:id="rId21"/>
    <p:sldId id="587" r:id="rId22"/>
    <p:sldId id="565" r:id="rId23"/>
    <p:sldId id="589" r:id="rId24"/>
    <p:sldId id="601" r:id="rId25"/>
    <p:sldId id="567" r:id="rId26"/>
    <p:sldId id="598" r:id="rId27"/>
    <p:sldId id="599" r:id="rId28"/>
    <p:sldId id="541" r:id="rId29"/>
    <p:sldId id="602" r:id="rId30"/>
    <p:sldId id="603" r:id="rId31"/>
    <p:sldId id="605" r:id="rId32"/>
    <p:sldId id="606" r:id="rId33"/>
    <p:sldId id="607" r:id="rId34"/>
    <p:sldId id="608" r:id="rId35"/>
    <p:sldId id="609" r:id="rId36"/>
    <p:sldId id="6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A537"/>
    <a:srgbClr val="FFCCCC"/>
    <a:srgbClr val="EE1697"/>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80261" autoAdjust="0"/>
  </p:normalViewPr>
  <p:slideViewPr>
    <p:cSldViewPr snapToGrid="0">
      <p:cViewPr varScale="1">
        <p:scale>
          <a:sx n="70" d="100"/>
          <a:sy n="70" d="100"/>
        </p:scale>
        <p:origin x="46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EA58E-248A-480B-9E71-4CA3A6F702CE}" type="datetimeFigureOut">
              <a:rPr lang="en-US" smtClean="0"/>
              <a:pPr/>
              <a:t>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99376-63E1-42EB-B280-C072772DC2A7}" type="slidenum">
              <a:rPr lang="en-US" smtClean="0"/>
              <a:pPr/>
              <a:t>‹#›</a:t>
            </a:fld>
            <a:endParaRPr lang="en-US"/>
          </a:p>
        </p:txBody>
      </p:sp>
    </p:spTree>
    <p:extLst>
      <p:ext uri="{BB962C8B-B14F-4D97-AF65-F5344CB8AC3E}">
        <p14:creationId xmlns:p14="http://schemas.microsoft.com/office/powerpoint/2010/main" val="166977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r>
              <a:rPr lang="en-US" smtClean="0"/>
              <a:t>SEYED AHMAD SHAHAHMADI (P64797)</a:t>
            </a: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975AE14-5157-40EE-903F-4A617FD7023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r>
              <a:rPr lang="en-US" smtClean="0"/>
              <a:t>SEYED AHMAD SHAHAHMADI (P64797)</a:t>
            </a:r>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r>
              <a:rPr lang="en-US" smtClean="0"/>
              <a:t>SEYED AHMAD SHAHAHMADI (P64797)</a:t>
            </a:r>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r>
              <a:rPr lang="en-US" smtClean="0"/>
              <a:t>SEYED AHMAD SHAHAHMADI (P64797)</a:t>
            </a:r>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975AE14-5157-40EE-903F-4A617FD70239}"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r>
              <a:rPr lang="en-US" smtClean="0"/>
              <a:t>SEYED AHMAD SHAHAHMADI (P64797)</a:t>
            </a:r>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r>
              <a:rPr lang="en-US" smtClean="0"/>
              <a:t>SEYED AHMAD SHAHAHMADI (P64797)</a:t>
            </a:r>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975AE14-5157-40EE-903F-4A617FD7023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r>
              <a:rPr lang="en-US" smtClean="0"/>
              <a:t>SEYED AHMAD SHAHAHMADI (P64797)</a:t>
            </a:r>
            <a:endParaRPr lang="en-US"/>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975AE14-5157-40EE-903F-4A617FD70239}" type="slidenum">
              <a:rPr lang="en-US" smtClean="0"/>
              <a:pPr/>
              <a:t>‹#›</a:t>
            </a:fld>
            <a:endParaRPr lang="en-US"/>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r>
              <a:rPr lang="en-US" smtClean="0"/>
              <a:t>SEYED AHMAD SHAHAHMADI (P64797)</a:t>
            </a:r>
            <a:endParaRPr lang="en-US"/>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975AE14-5157-40EE-903F-4A617FD7023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1854958"/>
            <a:ext cx="9564914" cy="1323439"/>
          </a:xfrm>
          <a:prstGeom prst="rect">
            <a:avLst/>
          </a:prstGeom>
          <a:noFill/>
        </p:spPr>
        <p:txBody>
          <a:bodyPr wrap="square" rtlCol="0">
            <a:spAutoFit/>
          </a:bodyPr>
          <a:lstStyle/>
          <a:p>
            <a:pPr algn="ctr"/>
            <a:r>
              <a:rPr lang="en-US" sz="4000" dirty="0" smtClean="0"/>
              <a:t>CSTE 3207</a:t>
            </a:r>
          </a:p>
          <a:p>
            <a:pPr algn="ctr"/>
            <a:r>
              <a:rPr lang="en-US" sz="4000" dirty="0" smtClean="0"/>
              <a:t>Session: 2020-21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1323439"/>
          </a:xfrm>
          <a:prstGeom prst="rect">
            <a:avLst/>
          </a:prstGeom>
          <a:noFill/>
        </p:spPr>
        <p:txBody>
          <a:bodyPr wrap="square" rtlCol="0">
            <a:spAutoFit/>
          </a:bodyPr>
          <a:lstStyle/>
          <a:p>
            <a:pPr algn="ctr"/>
            <a:r>
              <a:rPr lang="en-US" sz="4000" dirty="0" smtClean="0"/>
              <a:t>Transmission/propagation of light through optical fiber</a:t>
            </a:r>
            <a:endParaRPr lang="en-US" sz="4000" dirty="0"/>
          </a:p>
        </p:txBody>
      </p:sp>
    </p:spTree>
    <p:extLst>
      <p:ext uri="{BB962C8B-B14F-4D97-AF65-F5344CB8AC3E}">
        <p14:creationId xmlns:p14="http://schemas.microsoft.com/office/powerpoint/2010/main" val="719376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11</a:t>
            </a:fld>
            <a:endParaRPr lang="en-US"/>
          </a:p>
        </p:txBody>
      </p:sp>
      <p:sp>
        <p:nvSpPr>
          <p:cNvPr id="8" name="TextBox 7"/>
          <p:cNvSpPr txBox="1"/>
          <p:nvPr/>
        </p:nvSpPr>
        <p:spPr>
          <a:xfrm>
            <a:off x="1008550" y="1783532"/>
            <a:ext cx="10199640"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smtClean="0"/>
              <a:t>Index of refraction/ refractive index (n)</a:t>
            </a:r>
          </a:p>
          <a:p>
            <a:pPr algn="just"/>
            <a:r>
              <a:rPr lang="en-US" sz="2800" dirty="0" smtClean="0"/>
              <a:t>Ratio of the speed of light in vacuum to the speed of light in the material itself </a:t>
            </a:r>
            <a:r>
              <a:rPr lang="en-US" sz="2800" dirty="0"/>
              <a:t>called Index of </a:t>
            </a:r>
            <a:r>
              <a:rPr lang="en-US" sz="2800" dirty="0" smtClean="0"/>
              <a:t>refraction. n=c/v</a:t>
            </a:r>
          </a:p>
          <a:p>
            <a:pPr algn="just"/>
            <a:r>
              <a:rPr lang="en-US" sz="2800" dirty="0"/>
              <a:t>n</a:t>
            </a:r>
            <a:r>
              <a:rPr lang="en-US" sz="2800" dirty="0" smtClean="0"/>
              <a:t> for glass= 1.5 </a:t>
            </a:r>
          </a:p>
          <a:p>
            <a:pPr algn="just"/>
            <a:r>
              <a:rPr lang="en-US" sz="2800" dirty="0"/>
              <a:t>n</a:t>
            </a:r>
            <a:r>
              <a:rPr lang="en-US" sz="2800" dirty="0" smtClean="0"/>
              <a:t> for air= 1</a:t>
            </a:r>
          </a:p>
        </p:txBody>
      </p:sp>
      <p:sp>
        <p:nvSpPr>
          <p:cNvPr id="5" name="TextBox 4"/>
          <p:cNvSpPr txBox="1"/>
          <p:nvPr/>
        </p:nvSpPr>
        <p:spPr>
          <a:xfrm>
            <a:off x="1008550" y="396108"/>
            <a:ext cx="11183450" cy="707886"/>
          </a:xfrm>
          <a:prstGeom prst="rect">
            <a:avLst/>
          </a:prstGeom>
          <a:noFill/>
        </p:spPr>
        <p:txBody>
          <a:bodyPr wrap="square" rtlCol="0">
            <a:spAutoFit/>
          </a:bodyPr>
          <a:lstStyle/>
          <a:p>
            <a:r>
              <a:rPr lang="en-US" sz="4000" dirty="0" smtClean="0"/>
              <a:t>Basic optical-material properties</a:t>
            </a:r>
            <a:endParaRPr lang="en-US" sz="4000" dirty="0"/>
          </a:p>
        </p:txBody>
      </p:sp>
    </p:spTree>
    <p:extLst>
      <p:ext uri="{BB962C8B-B14F-4D97-AF65-F5344CB8AC3E}">
        <p14:creationId xmlns:p14="http://schemas.microsoft.com/office/powerpoint/2010/main" val="70013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12</a:t>
            </a:fld>
            <a:endParaRPr lang="en-US"/>
          </a:p>
        </p:txBody>
      </p:sp>
      <p:sp>
        <p:nvSpPr>
          <p:cNvPr id="5" name="TextBox 4"/>
          <p:cNvSpPr txBox="1"/>
          <p:nvPr/>
        </p:nvSpPr>
        <p:spPr>
          <a:xfrm>
            <a:off x="489895" y="350841"/>
            <a:ext cx="11183450" cy="1323439"/>
          </a:xfrm>
          <a:prstGeom prst="rect">
            <a:avLst/>
          </a:prstGeom>
          <a:noFill/>
        </p:spPr>
        <p:txBody>
          <a:bodyPr wrap="square" rtlCol="0">
            <a:spAutoFit/>
          </a:bodyPr>
          <a:lstStyle/>
          <a:p>
            <a:r>
              <a:rPr lang="en-US" sz="4000" dirty="0" smtClean="0"/>
              <a:t>Theory describing the propagation </a:t>
            </a:r>
            <a:r>
              <a:rPr lang="en-US" sz="4000" dirty="0"/>
              <a:t>of light </a:t>
            </a:r>
            <a:r>
              <a:rPr lang="en-US" sz="4000" dirty="0" smtClean="0"/>
              <a:t> </a:t>
            </a:r>
          </a:p>
          <a:p>
            <a:pPr algn="ctr"/>
            <a:r>
              <a:rPr lang="en-US" sz="4000" dirty="0"/>
              <a:t> </a:t>
            </a:r>
            <a:r>
              <a:rPr lang="en-US" sz="4000" dirty="0" smtClean="0"/>
              <a:t> through </a:t>
            </a:r>
            <a:r>
              <a:rPr lang="en-US" sz="4000" dirty="0"/>
              <a:t>optical fiber</a:t>
            </a:r>
          </a:p>
        </p:txBody>
      </p:sp>
      <p:grpSp>
        <p:nvGrpSpPr>
          <p:cNvPr id="4" name="Group 3"/>
          <p:cNvGrpSpPr/>
          <p:nvPr/>
        </p:nvGrpSpPr>
        <p:grpSpPr>
          <a:xfrm>
            <a:off x="3014802" y="2155939"/>
            <a:ext cx="5649363" cy="3770346"/>
            <a:chOff x="3087230" y="2145671"/>
            <a:chExt cx="5649363" cy="3770346"/>
          </a:xfrm>
        </p:grpSpPr>
        <p:sp>
          <p:nvSpPr>
            <p:cNvPr id="2" name="Rectangle 1"/>
            <p:cNvSpPr/>
            <p:nvPr/>
          </p:nvSpPr>
          <p:spPr>
            <a:xfrm>
              <a:off x="3521797" y="2145671"/>
              <a:ext cx="1638678" cy="679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Ray theory</a:t>
              </a:r>
              <a:endParaRPr lang="en-US" dirty="0"/>
            </a:p>
          </p:txBody>
        </p:sp>
        <p:sp>
          <p:nvSpPr>
            <p:cNvPr id="7" name="Rectangle 6"/>
            <p:cNvSpPr/>
            <p:nvPr/>
          </p:nvSpPr>
          <p:spPr>
            <a:xfrm>
              <a:off x="6572815" y="2145671"/>
              <a:ext cx="1638678" cy="679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 theory</a:t>
              </a:r>
              <a:endParaRPr lang="en-US" dirty="0"/>
            </a:p>
          </p:txBody>
        </p:sp>
        <p:sp>
          <p:nvSpPr>
            <p:cNvPr id="9" name="Rectangle 8"/>
            <p:cNvSpPr/>
            <p:nvPr/>
          </p:nvSpPr>
          <p:spPr>
            <a:xfrm>
              <a:off x="3521797" y="3223034"/>
              <a:ext cx="1638678" cy="796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Geometrical Optics Approach</a:t>
              </a:r>
              <a:endParaRPr lang="en-US" dirty="0"/>
            </a:p>
          </p:txBody>
        </p:sp>
        <p:sp>
          <p:nvSpPr>
            <p:cNvPr id="10" name="Rectangle 9"/>
            <p:cNvSpPr/>
            <p:nvPr/>
          </p:nvSpPr>
          <p:spPr>
            <a:xfrm>
              <a:off x="6572815" y="3223034"/>
              <a:ext cx="1892176" cy="110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 wave/ wave representation Approach</a:t>
              </a:r>
              <a:endParaRPr lang="en-US" dirty="0"/>
            </a:p>
          </p:txBody>
        </p:sp>
        <p:sp>
          <p:nvSpPr>
            <p:cNvPr id="11" name="Rectangle 10"/>
            <p:cNvSpPr/>
            <p:nvPr/>
          </p:nvSpPr>
          <p:spPr>
            <a:xfrm>
              <a:off x="6427960" y="4658196"/>
              <a:ext cx="2308633" cy="1257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Describe absorption, attenuation, dispersion of </a:t>
              </a:r>
              <a:r>
                <a:rPr lang="en-US" dirty="0" err="1" smtClean="0"/>
                <a:t>OF</a:t>
              </a:r>
              <a:endParaRPr lang="en-US" dirty="0"/>
            </a:p>
          </p:txBody>
        </p:sp>
        <p:sp>
          <p:nvSpPr>
            <p:cNvPr id="12" name="Rectangle 11"/>
            <p:cNvSpPr/>
            <p:nvPr/>
          </p:nvSpPr>
          <p:spPr>
            <a:xfrm>
              <a:off x="3087230" y="4417481"/>
              <a:ext cx="2507811" cy="1410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Describe light acceptance and guiding properties (reflection, refraction)</a:t>
              </a:r>
              <a:endParaRPr lang="en-US" dirty="0"/>
            </a:p>
          </p:txBody>
        </p:sp>
        <p:sp>
          <p:nvSpPr>
            <p:cNvPr id="3" name="Down Arrow 2"/>
            <p:cNvSpPr/>
            <p:nvPr/>
          </p:nvSpPr>
          <p:spPr>
            <a:xfrm>
              <a:off x="4341135" y="2824681"/>
              <a:ext cx="45719" cy="32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7473184" y="2842788"/>
              <a:ext cx="45719" cy="32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4295416" y="4064395"/>
              <a:ext cx="45719" cy="32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559416" y="4317889"/>
              <a:ext cx="45719" cy="325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6750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13</a:t>
            </a:fld>
            <a:endParaRPr lang="en-US"/>
          </a:p>
        </p:txBody>
      </p:sp>
      <p:sp>
        <p:nvSpPr>
          <p:cNvPr id="5" name="TextBox 4"/>
          <p:cNvSpPr txBox="1"/>
          <p:nvPr/>
        </p:nvSpPr>
        <p:spPr>
          <a:xfrm>
            <a:off x="489895" y="350841"/>
            <a:ext cx="11183450" cy="1323439"/>
          </a:xfrm>
          <a:prstGeom prst="rect">
            <a:avLst/>
          </a:prstGeom>
          <a:noFill/>
        </p:spPr>
        <p:txBody>
          <a:bodyPr wrap="square" rtlCol="0">
            <a:spAutoFit/>
          </a:bodyPr>
          <a:lstStyle/>
          <a:p>
            <a:r>
              <a:rPr lang="en-US" sz="4000" dirty="0" smtClean="0"/>
              <a:t>Theory describing the propagation </a:t>
            </a:r>
            <a:r>
              <a:rPr lang="en-US" sz="4000" dirty="0"/>
              <a:t>of light </a:t>
            </a:r>
            <a:r>
              <a:rPr lang="en-US" sz="4000" dirty="0" smtClean="0"/>
              <a:t> </a:t>
            </a:r>
          </a:p>
          <a:p>
            <a:pPr algn="ctr"/>
            <a:r>
              <a:rPr lang="en-US" sz="4000" dirty="0"/>
              <a:t> </a:t>
            </a:r>
            <a:r>
              <a:rPr lang="en-US" sz="4000" dirty="0" smtClean="0"/>
              <a:t> through </a:t>
            </a:r>
            <a:r>
              <a:rPr lang="en-US" sz="4000" dirty="0"/>
              <a:t>optical fiber</a:t>
            </a:r>
          </a:p>
        </p:txBody>
      </p:sp>
      <p:grpSp>
        <p:nvGrpSpPr>
          <p:cNvPr id="19" name="Group 18"/>
          <p:cNvGrpSpPr/>
          <p:nvPr/>
        </p:nvGrpSpPr>
        <p:grpSpPr>
          <a:xfrm>
            <a:off x="2676950" y="2086991"/>
            <a:ext cx="6809339" cy="3699189"/>
            <a:chOff x="3384861" y="2086991"/>
            <a:chExt cx="6809339" cy="3699189"/>
          </a:xfrm>
        </p:grpSpPr>
        <p:grpSp>
          <p:nvGrpSpPr>
            <p:cNvPr id="4" name="Group 3"/>
            <p:cNvGrpSpPr/>
            <p:nvPr/>
          </p:nvGrpSpPr>
          <p:grpSpPr>
            <a:xfrm>
              <a:off x="3384861" y="2086991"/>
              <a:ext cx="6809339" cy="2728634"/>
              <a:chOff x="3439183" y="2105232"/>
              <a:chExt cx="6809339" cy="2728634"/>
            </a:xfrm>
          </p:grpSpPr>
          <p:sp>
            <p:nvSpPr>
              <p:cNvPr id="2" name="Rectangle 1"/>
              <p:cNvSpPr/>
              <p:nvPr/>
            </p:nvSpPr>
            <p:spPr>
              <a:xfrm>
                <a:off x="5060886" y="2105232"/>
                <a:ext cx="1638678" cy="679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Ray theory</a:t>
                </a:r>
                <a:endParaRPr lang="en-US" dirty="0"/>
              </a:p>
            </p:txBody>
          </p:sp>
          <p:sp>
            <p:nvSpPr>
              <p:cNvPr id="9" name="Rectangle 8"/>
              <p:cNvSpPr/>
              <p:nvPr/>
            </p:nvSpPr>
            <p:spPr>
              <a:xfrm>
                <a:off x="3521796" y="3223034"/>
                <a:ext cx="1937445" cy="514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Meridional</a:t>
                </a:r>
                <a:r>
                  <a:rPr lang="en-US" dirty="0" smtClean="0"/>
                  <a:t> Ray</a:t>
                </a:r>
                <a:endParaRPr lang="en-US" dirty="0"/>
              </a:p>
            </p:txBody>
          </p:sp>
          <p:sp>
            <p:nvSpPr>
              <p:cNvPr id="10" name="Rectangle 9"/>
              <p:cNvSpPr/>
              <p:nvPr/>
            </p:nvSpPr>
            <p:spPr>
              <a:xfrm>
                <a:off x="6572815" y="3223034"/>
                <a:ext cx="1774481" cy="514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Skew Ray</a:t>
                </a:r>
                <a:endParaRPr lang="en-US" dirty="0"/>
              </a:p>
            </p:txBody>
          </p:sp>
          <p:sp>
            <p:nvSpPr>
              <p:cNvPr id="11" name="Rectangle 10"/>
              <p:cNvSpPr/>
              <p:nvPr/>
            </p:nvSpPr>
            <p:spPr>
              <a:xfrm>
                <a:off x="6112831" y="4214738"/>
                <a:ext cx="4135691" cy="619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Without passing through (or crossing) the center axis of the OF </a:t>
                </a:r>
                <a:endParaRPr lang="en-US" dirty="0"/>
              </a:p>
            </p:txBody>
          </p:sp>
          <p:sp>
            <p:nvSpPr>
              <p:cNvPr id="12" name="Rectangle 11"/>
              <p:cNvSpPr/>
              <p:nvPr/>
            </p:nvSpPr>
            <p:spPr>
              <a:xfrm>
                <a:off x="3439183" y="4186393"/>
                <a:ext cx="2102670" cy="579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Pass through the axis of </a:t>
                </a:r>
                <a:r>
                  <a:rPr lang="en-US" dirty="0" err="1" smtClean="0"/>
                  <a:t>OF</a:t>
                </a:r>
                <a:endParaRPr lang="en-US" dirty="0"/>
              </a:p>
            </p:txBody>
          </p:sp>
          <p:sp>
            <p:nvSpPr>
              <p:cNvPr id="3" name="Down Arrow 2"/>
              <p:cNvSpPr/>
              <p:nvPr/>
            </p:nvSpPr>
            <p:spPr>
              <a:xfrm flipH="1">
                <a:off x="4490520" y="2811403"/>
                <a:ext cx="647095" cy="3663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6572815" y="2804134"/>
                <a:ext cx="461498" cy="418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4288851" y="3813340"/>
                <a:ext cx="403334" cy="297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460278" y="3813340"/>
                <a:ext cx="343810" cy="3434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6979991" y="5206811"/>
              <a:ext cx="2102670" cy="579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Acceptance angle larger</a:t>
              </a:r>
              <a:endParaRPr lang="en-US" dirty="0"/>
            </a:p>
          </p:txBody>
        </p:sp>
        <p:sp>
          <p:nvSpPr>
            <p:cNvPr id="17" name="Rectangle 16"/>
            <p:cNvSpPr/>
            <p:nvPr/>
          </p:nvSpPr>
          <p:spPr>
            <a:xfrm>
              <a:off x="3492315" y="5195857"/>
              <a:ext cx="2102670" cy="579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Acceptance angle smaller</a:t>
              </a:r>
              <a:endParaRPr lang="en-US" dirty="0"/>
            </a:p>
          </p:txBody>
        </p:sp>
        <p:sp>
          <p:nvSpPr>
            <p:cNvPr id="8" name="Down Arrow 7"/>
            <p:cNvSpPr/>
            <p:nvPr/>
          </p:nvSpPr>
          <p:spPr>
            <a:xfrm>
              <a:off x="7814043" y="4844292"/>
              <a:ext cx="434566" cy="3409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4327556" y="4873596"/>
              <a:ext cx="432189" cy="276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092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14</a:t>
            </a:fld>
            <a:endParaRPr lang="en-US"/>
          </a:p>
        </p:txBody>
      </p:sp>
      <p:sp>
        <p:nvSpPr>
          <p:cNvPr id="4" name="Title 3"/>
          <p:cNvSpPr>
            <a:spLocks noGrp="1"/>
          </p:cNvSpPr>
          <p:nvPr>
            <p:ph type="title"/>
          </p:nvPr>
        </p:nvSpPr>
        <p:spPr/>
        <p:txBody>
          <a:bodyPr/>
          <a:lstStyle/>
          <a:p>
            <a:pPr marL="285750" indent="-285750"/>
            <a:r>
              <a:rPr lang="en-US" sz="4400" dirty="0"/>
              <a:t>Skew </a:t>
            </a:r>
            <a:r>
              <a:rPr lang="en-US" sz="4400" dirty="0" smtClean="0"/>
              <a:t>ray</a:t>
            </a:r>
            <a:endParaRPr lang="en-US" sz="4400" dirty="0">
              <a:solidFill>
                <a:srgbClr val="FF0000"/>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179" t="13256" r="12590" b="13873"/>
          <a:stretch/>
        </p:blipFill>
        <p:spPr>
          <a:xfrm rot="16200000">
            <a:off x="6890161" y="1556160"/>
            <a:ext cx="4920932" cy="568274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5633" t="4413" r="29626" b="4895"/>
          <a:stretch/>
        </p:blipFill>
        <p:spPr>
          <a:xfrm rot="16200000">
            <a:off x="1388071" y="548996"/>
            <a:ext cx="3733112" cy="6509254"/>
          </a:xfrm>
          <a:prstGeom prst="rect">
            <a:avLst/>
          </a:prstGeom>
        </p:spPr>
      </p:pic>
    </p:spTree>
    <p:extLst>
      <p:ext uri="{BB962C8B-B14F-4D97-AF65-F5344CB8AC3E}">
        <p14:creationId xmlns:p14="http://schemas.microsoft.com/office/powerpoint/2010/main" val="1723203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65944" y="0"/>
            <a:ext cx="9564914" cy="707886"/>
          </a:xfrm>
          <a:prstGeom prst="rect">
            <a:avLst/>
          </a:prstGeom>
          <a:noFill/>
        </p:spPr>
        <p:txBody>
          <a:bodyPr wrap="square" rtlCol="0">
            <a:spAutoFit/>
          </a:bodyPr>
          <a:lstStyle/>
          <a:p>
            <a:pPr algn="ctr"/>
            <a:r>
              <a:rPr lang="en-US" sz="4000" dirty="0" err="1" smtClean="0"/>
              <a:t>Meridional</a:t>
            </a:r>
            <a:r>
              <a:rPr lang="en-US" sz="4000" dirty="0" smtClean="0"/>
              <a:t> and Skew Ray</a:t>
            </a:r>
            <a:endParaRPr lang="en-US" sz="4000" dirty="0"/>
          </a:p>
        </p:txBody>
      </p:sp>
      <p:pic>
        <p:nvPicPr>
          <p:cNvPr id="4" name="Picture 2"/>
          <p:cNvPicPr>
            <a:picLocks noChangeAspect="1" noChangeArrowheads="1"/>
          </p:cNvPicPr>
          <p:nvPr/>
        </p:nvPicPr>
        <p:blipFill>
          <a:blip r:embed="rId2"/>
          <a:srcRect l="22235" t="57441" r="19875" b="11210"/>
          <a:stretch>
            <a:fillRect/>
          </a:stretch>
        </p:blipFill>
        <p:spPr bwMode="auto">
          <a:xfrm>
            <a:off x="566057" y="798284"/>
            <a:ext cx="11059886" cy="3367313"/>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l="27833" t="54266" r="25204" b="13591"/>
          <a:stretch>
            <a:fillRect/>
          </a:stretch>
        </p:blipFill>
        <p:spPr bwMode="auto">
          <a:xfrm>
            <a:off x="2418326" y="4107543"/>
            <a:ext cx="7147794" cy="2750457"/>
          </a:xfrm>
          <a:prstGeom prst="rect">
            <a:avLst/>
          </a:prstGeom>
          <a:noFill/>
          <a:ln w="9525">
            <a:noFill/>
            <a:miter lim="800000"/>
            <a:headEnd/>
            <a:tailEnd/>
          </a:ln>
          <a:effectLst/>
        </p:spPr>
      </p:pic>
    </p:spTree>
    <p:extLst>
      <p:ext uri="{BB962C8B-B14F-4D97-AF65-F5344CB8AC3E}">
        <p14:creationId xmlns:p14="http://schemas.microsoft.com/office/powerpoint/2010/main" val="33543118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a:t>Phase and </a:t>
            </a:r>
            <a:r>
              <a:rPr lang="en-US" sz="4000" dirty="0" smtClean="0"/>
              <a:t>Group Velocity</a:t>
            </a:r>
            <a:endParaRPr lang="en-US" sz="4000" dirty="0"/>
          </a:p>
        </p:txBody>
      </p:sp>
    </p:spTree>
    <p:extLst>
      <p:ext uri="{BB962C8B-B14F-4D97-AF65-F5344CB8AC3E}">
        <p14:creationId xmlns:p14="http://schemas.microsoft.com/office/powerpoint/2010/main" val="1868535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109728" indent="0" algn="just">
              <a:buNone/>
            </a:pPr>
            <a:r>
              <a:rPr lang="en-US" dirty="0">
                <a:solidFill>
                  <a:srgbClr val="FF0000"/>
                </a:solidFill>
              </a:rPr>
              <a:t>In vacuum</a:t>
            </a:r>
            <a:r>
              <a:rPr lang="en-US" dirty="0"/>
              <a:t>, the phase velocity is c = 299 792 458 m/s, independent of the optical frequency, and equals the group velocity. </a:t>
            </a:r>
            <a:endParaRPr lang="en-US" dirty="0" smtClean="0"/>
          </a:p>
          <a:p>
            <a:pPr marL="109728" indent="0" algn="just">
              <a:buNone/>
            </a:pPr>
            <a:r>
              <a:rPr lang="en-US" dirty="0" smtClean="0">
                <a:solidFill>
                  <a:srgbClr val="FF0000"/>
                </a:solidFill>
              </a:rPr>
              <a:t>In </a:t>
            </a:r>
            <a:r>
              <a:rPr lang="en-US" dirty="0">
                <a:solidFill>
                  <a:srgbClr val="FF0000"/>
                </a:solidFill>
              </a:rPr>
              <a:t>a medium</a:t>
            </a:r>
            <a:r>
              <a:rPr lang="en-US" dirty="0"/>
              <a:t>, the phase velocity is typically smaller by a factor n, called the refractive index, which is frequency-dependent </a:t>
            </a:r>
            <a:r>
              <a:rPr lang="en-US" dirty="0" smtClean="0"/>
              <a:t>(example: chromatic </a:t>
            </a:r>
            <a:r>
              <a:rPr lang="en-US" dirty="0"/>
              <a:t>dispersion</a:t>
            </a:r>
            <a:r>
              <a:rPr lang="en-US" dirty="0" smtClean="0"/>
              <a:t>). In </a:t>
            </a:r>
            <a:r>
              <a:rPr lang="en-US" dirty="0"/>
              <a:t>the visible spectral region, typical transparent crystals and optical glasses have refractive indices between 1.4 </a:t>
            </a:r>
            <a:r>
              <a:rPr lang="en-US" dirty="0" smtClean="0"/>
              <a:t>and 2.8</a:t>
            </a:r>
            <a:r>
              <a:rPr lang="en-US" dirty="0"/>
              <a:t>. </a:t>
            </a:r>
            <a:endParaRPr lang="en-US" dirty="0" smtClean="0"/>
          </a:p>
          <a:p>
            <a:pPr marL="109728" indent="0" algn="just">
              <a:buNone/>
            </a:pPr>
            <a:r>
              <a:rPr lang="en-US" dirty="0" smtClean="0"/>
              <a:t>The </a:t>
            </a:r>
            <a:r>
              <a:rPr lang="en-US" dirty="0"/>
              <a:t>phase velocity is usually considered for plane waves, where the </a:t>
            </a:r>
            <a:r>
              <a:rPr lang="en-US" dirty="0" err="1"/>
              <a:t>wavefronts</a:t>
            </a:r>
            <a:r>
              <a:rPr lang="en-US" dirty="0"/>
              <a:t> are simply moving in a direction perpendicular to their orientation. </a:t>
            </a:r>
            <a:r>
              <a:rPr lang="en-US" dirty="0" smtClean="0"/>
              <a:t>The </a:t>
            </a:r>
            <a:r>
              <a:rPr lang="en-US" dirty="0"/>
              <a:t>term wave velocity is vague; it may refer to phase velocity or group velocity, or possibly mean something else.</a:t>
            </a:r>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17</a:t>
            </a:fld>
            <a:endParaRPr lang="en-US"/>
          </a:p>
        </p:txBody>
      </p:sp>
      <p:sp>
        <p:nvSpPr>
          <p:cNvPr id="4" name="Title 3"/>
          <p:cNvSpPr>
            <a:spLocks noGrp="1"/>
          </p:cNvSpPr>
          <p:nvPr>
            <p:ph type="title"/>
          </p:nvPr>
        </p:nvSpPr>
        <p:spPr/>
        <p:txBody>
          <a:bodyPr/>
          <a:lstStyle/>
          <a:p>
            <a:r>
              <a:rPr lang="en-US" sz="4400" dirty="0"/>
              <a:t>Phase and Group Velocity</a:t>
            </a:r>
          </a:p>
        </p:txBody>
      </p:sp>
    </p:spTree>
    <p:extLst>
      <p:ext uri="{BB962C8B-B14F-4D97-AF65-F5344CB8AC3E}">
        <p14:creationId xmlns:p14="http://schemas.microsoft.com/office/powerpoint/2010/main" val="2566277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18</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15883" t="25465" r="21194" b="21424"/>
          <a:stretch/>
        </p:blipFill>
        <p:spPr>
          <a:xfrm>
            <a:off x="4897925" y="3777066"/>
            <a:ext cx="7215613" cy="2996004"/>
          </a:xfrm>
          <a:prstGeom prst="rect">
            <a:avLst/>
          </a:prstGeom>
        </p:spPr>
      </p:pic>
      <p:pic>
        <p:nvPicPr>
          <p:cNvPr id="6" name="Picture 5"/>
          <p:cNvPicPr>
            <a:picLocks noChangeAspect="1"/>
          </p:cNvPicPr>
          <p:nvPr/>
        </p:nvPicPr>
        <p:blipFill rotWithShape="1">
          <a:blip r:embed="rId3"/>
          <a:srcRect l="16005" t="32039" r="21965" b="19903"/>
          <a:stretch/>
        </p:blipFill>
        <p:spPr>
          <a:xfrm>
            <a:off x="181069" y="50564"/>
            <a:ext cx="8501204" cy="3704710"/>
          </a:xfrm>
          <a:prstGeom prst="rect">
            <a:avLst/>
          </a:prstGeom>
        </p:spPr>
      </p:pic>
    </p:spTree>
    <p:extLst>
      <p:ext uri="{BB962C8B-B14F-4D97-AF65-F5344CB8AC3E}">
        <p14:creationId xmlns:p14="http://schemas.microsoft.com/office/powerpoint/2010/main" val="44237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20000"/>
              </a:bodyPr>
              <a:lstStyle/>
              <a:p>
                <a:pPr marL="109728" indent="0" algn="just">
                  <a:buNone/>
                </a:pPr>
                <a:r>
                  <a:rPr lang="en-US" dirty="0" smtClean="0"/>
                  <a:t>The </a:t>
                </a:r>
                <a:r>
                  <a:rPr lang="en-US" dirty="0"/>
                  <a:t>phase velocity of a wave is the rate at which the phase of the wave propagates in </a:t>
                </a:r>
                <a:r>
                  <a:rPr lang="en-US" dirty="0" smtClean="0"/>
                  <a:t>space. This </a:t>
                </a:r>
                <a:r>
                  <a:rPr lang="en-US" dirty="0"/>
                  <a:t>is the velocity at which the phase of any one frequency component of the wave travels. For such a component, any given phase of the wave </a:t>
                </a:r>
                <a:r>
                  <a:rPr lang="en-US" dirty="0" smtClean="0"/>
                  <a:t>will </a:t>
                </a:r>
                <a:r>
                  <a:rPr lang="en-US" dirty="0"/>
                  <a:t>appear to travel at the phase </a:t>
                </a:r>
                <a:r>
                  <a:rPr lang="en-US" dirty="0" smtClean="0"/>
                  <a:t>velocity. The </a:t>
                </a:r>
                <a:r>
                  <a:rPr lang="en-US" dirty="0"/>
                  <a:t>phase velocity is given in terms of </a:t>
                </a:r>
                <a:r>
                  <a:rPr lang="en-US" dirty="0" smtClean="0"/>
                  <a:t>the wavelength</a:t>
                </a:r>
                <a:r>
                  <a:rPr lang="en-US" b="1" dirty="0"/>
                  <a:t> λ</a:t>
                </a:r>
                <a:r>
                  <a:rPr lang="en-US" dirty="0"/>
                  <a:t> (</a:t>
                </a:r>
                <a:r>
                  <a:rPr lang="en-US" dirty="0" err="1" smtClean="0"/>
                  <a:t>lamda</a:t>
                </a:r>
                <a:r>
                  <a:rPr lang="en-US" dirty="0"/>
                  <a:t>) and period</a:t>
                </a:r>
                <a:r>
                  <a:rPr lang="en-US" b="1" dirty="0"/>
                  <a:t> T</a:t>
                </a:r>
                <a:r>
                  <a:rPr lang="en-US" dirty="0"/>
                  <a:t> </a:t>
                </a:r>
                <a:r>
                  <a:rPr lang="en-US" dirty="0" smtClean="0"/>
                  <a:t>as </a:t>
                </a:r>
              </a:p>
              <a:p>
                <a:pPr marL="109728" indent="0" algn="ctr">
                  <a:buNone/>
                </a:pP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p</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λ</m:t>
                        </m:r>
                      </m:num>
                      <m:den>
                        <m:r>
                          <m:rPr>
                            <m:sty m:val="p"/>
                          </m:rPr>
                          <a:rPr lang="en-US" b="0" i="0" smtClean="0">
                            <a:latin typeface="Cambria Math" panose="02040503050406030204" pitchFamily="18" charset="0"/>
                          </a:rPr>
                          <m:t>T</m:t>
                        </m:r>
                      </m:den>
                    </m:f>
                  </m:oMath>
                </a14:m>
                <a:r>
                  <a:rPr lang="en-US" dirty="0" smtClean="0"/>
                  <a:t>   </a:t>
                </a:r>
              </a:p>
              <a:p>
                <a:pPr marL="109728" indent="0" algn="just">
                  <a:buNone/>
                </a:pPr>
                <a:r>
                  <a:rPr lang="en-US" dirty="0"/>
                  <a:t>Or, equivalently, in terms of the wave’s angular frequency </a:t>
                </a:r>
                <a:r>
                  <a:rPr lang="en-US" b="1" dirty="0"/>
                  <a:t>ω</a:t>
                </a:r>
                <a:r>
                  <a:rPr lang="en-US" dirty="0"/>
                  <a:t>, which specifies the number of oscillations per unit of time, and wavenumber </a:t>
                </a:r>
                <a:r>
                  <a:rPr lang="en-US" b="1" dirty="0"/>
                  <a:t>k</a:t>
                </a:r>
                <a:r>
                  <a:rPr lang="en-US" dirty="0"/>
                  <a:t>, which specifies the number of oscillations per unit of space, by</a:t>
                </a:r>
                <a:r>
                  <a:rPr lang="en-US" dirty="0" smtClean="0"/>
                  <a:t>  </a:t>
                </a:r>
              </a:p>
              <a:p>
                <a:pPr marL="109728" indent="0" algn="ctr">
                  <a:buNone/>
                </a:pPr>
                <a14:m>
                  <m:oMath xmlns:m="http://schemas.openxmlformats.org/officeDocument/2006/math">
                    <m:sSub>
                      <m:sSubPr>
                        <m:ctrlPr>
                          <a:rPr lang="en-US" i="1" dirty="0" smtClean="0">
                            <a:latin typeface="Cambria Math" panose="02040503050406030204" pitchFamily="18" charset="0"/>
                          </a:rPr>
                        </m:ctrlPr>
                      </m:sSubPr>
                      <m:e>
                        <m:r>
                          <m:rPr>
                            <m:sty m:val="p"/>
                          </m:rPr>
                          <a:rPr lang="en-US" b="0" i="0" dirty="0" smtClean="0">
                            <a:latin typeface="Cambria Math" panose="02040503050406030204" pitchFamily="18" charset="0"/>
                          </a:rPr>
                          <m:t>v</m:t>
                        </m:r>
                      </m:e>
                      <m:sub>
                        <m:r>
                          <m:rPr>
                            <m:sty m:val="p"/>
                          </m:rPr>
                          <a:rPr lang="en-US" b="0" i="0" dirty="0" smtClean="0">
                            <a:latin typeface="Cambria Math" panose="02040503050406030204" pitchFamily="18" charset="0"/>
                          </a:rPr>
                          <m:t>p</m:t>
                        </m:r>
                      </m:sub>
                    </m:sSub>
                    <m:r>
                      <a:rPr lang="en-US" b="0" i="0" dirty="0" smtClean="0">
                        <a:latin typeface="Cambria Math" panose="02040503050406030204" pitchFamily="18" charset="0"/>
                      </a:rPr>
                      <m:t>=</m:t>
                    </m:r>
                    <m:f>
                      <m:fPr>
                        <m:ctrlPr>
                          <a:rPr lang="en-US" b="0" i="1" dirty="0" smtClean="0">
                            <a:latin typeface="Cambria Math" panose="02040503050406030204" pitchFamily="18" charset="0"/>
                          </a:rPr>
                        </m:ctrlPr>
                      </m:fPr>
                      <m:num>
                        <m:r>
                          <m:rPr>
                            <m:sty m:val="p"/>
                          </m:rPr>
                          <a:rPr lang="en-US" b="0" i="0" dirty="0" smtClean="0">
                            <a:latin typeface="Cambria Math" panose="02040503050406030204" pitchFamily="18" charset="0"/>
                            <a:ea typeface="Cambria Math" panose="02040503050406030204" pitchFamily="18" charset="0"/>
                          </a:rPr>
                          <m:t>ω</m:t>
                        </m:r>
                      </m:num>
                      <m:den>
                        <m:r>
                          <m:rPr>
                            <m:sty m:val="p"/>
                          </m:rPr>
                          <a:rPr lang="en-US" b="0" i="0" dirty="0" smtClean="0">
                            <a:latin typeface="Cambria Math" panose="02040503050406030204" pitchFamily="18" charset="0"/>
                          </a:rPr>
                          <m:t>k</m:t>
                        </m:r>
                      </m:den>
                    </m:f>
                  </m:oMath>
                </a14:m>
                <a:r>
                  <a:rPr lang="en-US" dirty="0" smtClean="0"/>
                  <a:t>       [where,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𝜆</m:t>
                        </m:r>
                      </m:den>
                    </m:f>
                    <m:r>
                      <a:rPr lang="en-US" b="0" i="1" smtClean="0">
                        <a:latin typeface="Cambria Math" panose="02040503050406030204" pitchFamily="18" charset="0"/>
                      </a:rPr>
                      <m:t> ]</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rotWithShape="0">
                <a:blip r:embed="rId2"/>
                <a:stretch>
                  <a:fillRect t="-2291" r="-88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975AE14-5157-40EE-903F-4A617FD70239}" type="slidenum">
              <a:rPr lang="en-US" smtClean="0"/>
              <a:pPr/>
              <a:t>19</a:t>
            </a:fld>
            <a:endParaRPr lang="en-US"/>
          </a:p>
        </p:txBody>
      </p:sp>
      <p:sp>
        <p:nvSpPr>
          <p:cNvPr id="4" name="Title 3"/>
          <p:cNvSpPr>
            <a:spLocks noGrp="1"/>
          </p:cNvSpPr>
          <p:nvPr>
            <p:ph type="title"/>
          </p:nvPr>
        </p:nvSpPr>
        <p:spPr/>
        <p:txBody>
          <a:bodyPr/>
          <a:lstStyle/>
          <a:p>
            <a:r>
              <a:rPr lang="en-US" sz="4000" dirty="0"/>
              <a:t>Phase </a:t>
            </a:r>
            <a:r>
              <a:rPr lang="en-US" sz="4000" dirty="0" smtClean="0"/>
              <a:t>Velocity</a:t>
            </a:r>
            <a:endParaRPr lang="en-US" dirty="0"/>
          </a:p>
        </p:txBody>
      </p:sp>
    </p:spTree>
    <p:extLst>
      <p:ext uri="{BB962C8B-B14F-4D97-AF65-F5344CB8AC3E}">
        <p14:creationId xmlns:p14="http://schemas.microsoft.com/office/powerpoint/2010/main" val="3013654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smtClean="0"/>
              <a:t>Optical Fiber Communication</a:t>
            </a:r>
            <a:endParaRPr lang="en-US" sz="4000" dirty="0"/>
          </a:p>
        </p:txBody>
      </p:sp>
    </p:spTree>
    <p:extLst>
      <p:ext uri="{BB962C8B-B14F-4D97-AF65-F5344CB8AC3E}">
        <p14:creationId xmlns:p14="http://schemas.microsoft.com/office/powerpoint/2010/main" val="5292007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609600" y="1481329"/>
                <a:ext cx="10972800" cy="4926616"/>
              </a:xfrm>
            </p:spPr>
            <p:txBody>
              <a:bodyPr>
                <a:normAutofit fontScale="70000" lnSpcReduction="20000"/>
              </a:bodyPr>
              <a:lstStyle/>
              <a:p>
                <a:pPr marL="109728" indent="0" algn="just">
                  <a:buNone/>
                </a:pPr>
                <a:r>
                  <a:rPr lang="en-US" sz="2900" dirty="0" smtClean="0"/>
                  <a:t>The group velocity of a wave is the velocity with which the overall shape of the wave’s amplitudes — known as the </a:t>
                </a:r>
                <a:r>
                  <a:rPr lang="en-US" sz="2900" b="1" dirty="0"/>
                  <a:t>modulation</a:t>
                </a:r>
                <a:r>
                  <a:rPr lang="en-US" sz="2900" dirty="0"/>
                  <a:t> or </a:t>
                </a:r>
                <a:r>
                  <a:rPr lang="en-US" sz="2900" b="1" dirty="0"/>
                  <a:t>envelope</a:t>
                </a:r>
                <a:r>
                  <a:rPr lang="en-US" sz="2900" dirty="0"/>
                  <a:t> of the wave — propagates through space. </a:t>
                </a:r>
                <a:endParaRPr lang="en-US" sz="2900" dirty="0" smtClean="0"/>
              </a:p>
              <a:p>
                <a:pPr marL="109728" indent="0" algn="just">
                  <a:buNone/>
                </a:pPr>
                <a14:m>
                  <m:oMathPara xmlns:m="http://schemas.openxmlformats.org/officeDocument/2006/math">
                    <m:oMathParaPr>
                      <m:jc m:val="centerGroup"/>
                    </m:oMathParaPr>
                    <m:oMath xmlns:m="http://schemas.openxmlformats.org/officeDocument/2006/math">
                      <m:sSub>
                        <m:sSubPr>
                          <m:ctrlPr>
                            <a:rPr lang="en-US" sz="2900" i="1" dirty="0">
                              <a:latin typeface="Cambria Math" panose="02040503050406030204" pitchFamily="18" charset="0"/>
                            </a:rPr>
                          </m:ctrlPr>
                        </m:sSubPr>
                        <m:e>
                          <m:r>
                            <m:rPr>
                              <m:sty m:val="p"/>
                            </m:rPr>
                            <a:rPr lang="en-US" sz="2900" i="0" dirty="0">
                              <a:latin typeface="Cambria Math" panose="02040503050406030204" pitchFamily="18" charset="0"/>
                            </a:rPr>
                            <m:t>v</m:t>
                          </m:r>
                        </m:e>
                        <m:sub>
                          <m:r>
                            <m:rPr>
                              <m:sty m:val="p"/>
                            </m:rPr>
                            <a:rPr lang="en-US" sz="2900" b="0" i="0" dirty="0" smtClean="0">
                              <a:latin typeface="Cambria Math" panose="02040503050406030204" pitchFamily="18" charset="0"/>
                            </a:rPr>
                            <m:t>g</m:t>
                          </m:r>
                        </m:sub>
                      </m:sSub>
                      <m:r>
                        <a:rPr lang="en-US" sz="2900" i="0" dirty="0">
                          <a:latin typeface="Cambria Math" panose="02040503050406030204" pitchFamily="18" charset="0"/>
                        </a:rPr>
                        <m:t>=</m:t>
                      </m:r>
                      <m:f>
                        <m:fPr>
                          <m:ctrlPr>
                            <a:rPr lang="en-US" sz="2900" i="1" dirty="0">
                              <a:latin typeface="Cambria Math" panose="02040503050406030204" pitchFamily="18" charset="0"/>
                            </a:rPr>
                          </m:ctrlPr>
                        </m:fPr>
                        <m:num>
                          <m:r>
                            <m:rPr>
                              <m:sty m:val="p"/>
                            </m:rPr>
                            <a:rPr lang="en-US" sz="2900" i="0" dirty="0" smtClean="0">
                              <a:latin typeface="Cambria Math" panose="02040503050406030204" pitchFamily="18" charset="0"/>
                              <a:ea typeface="Cambria Math" panose="02040503050406030204" pitchFamily="18" charset="0"/>
                            </a:rPr>
                            <m:t>δ</m:t>
                          </m:r>
                          <m:r>
                            <m:rPr>
                              <m:sty m:val="p"/>
                            </m:rPr>
                            <a:rPr lang="en-US" sz="2900" i="0" dirty="0">
                              <a:latin typeface="Cambria Math" panose="02040503050406030204" pitchFamily="18" charset="0"/>
                              <a:ea typeface="Cambria Math" panose="02040503050406030204" pitchFamily="18" charset="0"/>
                            </a:rPr>
                            <m:t>ω</m:t>
                          </m:r>
                        </m:num>
                        <m:den>
                          <m:r>
                            <m:rPr>
                              <m:sty m:val="p"/>
                            </m:rPr>
                            <a:rPr lang="en-US" sz="2900" i="0" dirty="0" smtClean="0">
                              <a:latin typeface="Cambria Math" panose="02040503050406030204" pitchFamily="18" charset="0"/>
                              <a:ea typeface="Cambria Math" panose="02040503050406030204" pitchFamily="18" charset="0"/>
                            </a:rPr>
                            <m:t>δ</m:t>
                          </m:r>
                          <m:r>
                            <m:rPr>
                              <m:sty m:val="p"/>
                            </m:rPr>
                            <a:rPr lang="en-US" sz="2900" i="0" dirty="0">
                              <a:latin typeface="Cambria Math" panose="02040503050406030204" pitchFamily="18" charset="0"/>
                            </a:rPr>
                            <m:t>k</m:t>
                          </m:r>
                        </m:den>
                      </m:f>
                    </m:oMath>
                  </m:oMathPara>
                </a14:m>
                <a:endParaRPr lang="en-US" sz="2900" dirty="0" smtClean="0"/>
              </a:p>
              <a:p>
                <a:pPr marL="109728" indent="0" algn="just">
                  <a:buNone/>
                </a:pPr>
                <a:endParaRPr lang="en-US" sz="2900" dirty="0"/>
              </a:p>
              <a:p>
                <a:pPr marL="109728" indent="0" algn="just">
                  <a:buNone/>
                </a:pPr>
                <a:r>
                  <a:rPr lang="en-US" sz="2900" dirty="0"/>
                  <a:t>where </a:t>
                </a:r>
                <a:r>
                  <a:rPr lang="en-US" sz="2900" b="1" dirty="0"/>
                  <a:t>ω</a:t>
                </a:r>
                <a:r>
                  <a:rPr lang="en-US" sz="2900" dirty="0"/>
                  <a:t> is the wave’s angular frequency (usually expressed in radians per second), and </a:t>
                </a:r>
                <a:r>
                  <a:rPr lang="en-US" sz="2900" b="1" dirty="0"/>
                  <a:t>k</a:t>
                </a:r>
                <a:r>
                  <a:rPr lang="en-US" sz="2900" dirty="0"/>
                  <a:t> is the angular wavenumber (usually expressed in radians per meter). The function </a:t>
                </a:r>
                <a:r>
                  <a:rPr lang="en-US" sz="2900" b="1" dirty="0"/>
                  <a:t>ω(k)</a:t>
                </a:r>
                <a:r>
                  <a:rPr lang="en-US" sz="2900" dirty="0"/>
                  <a:t>, which gives ω as a function of </a:t>
                </a:r>
                <a:r>
                  <a:rPr lang="en-US" sz="2900" b="1" dirty="0"/>
                  <a:t>k</a:t>
                </a:r>
                <a:r>
                  <a:rPr lang="en-US" sz="2900" dirty="0"/>
                  <a:t>, is known as the dispersion </a:t>
                </a:r>
                <a:r>
                  <a:rPr lang="en-US" sz="2900" dirty="0" smtClean="0"/>
                  <a:t>relation. </a:t>
                </a:r>
                <a:r>
                  <a:rPr lang="en-US" sz="2900" dirty="0" smtClean="0">
                    <a:solidFill>
                      <a:srgbClr val="FF0000"/>
                    </a:solidFill>
                  </a:rPr>
                  <a:t>If</a:t>
                </a:r>
                <a:r>
                  <a:rPr lang="en-US" sz="2900" dirty="0">
                    <a:solidFill>
                      <a:srgbClr val="FF0000"/>
                    </a:solidFill>
                  </a:rPr>
                  <a:t> </a:t>
                </a:r>
                <a:r>
                  <a:rPr lang="en-US" sz="2900" b="1" dirty="0">
                    <a:solidFill>
                      <a:srgbClr val="FF0000"/>
                    </a:solidFill>
                  </a:rPr>
                  <a:t>ω</a:t>
                </a:r>
                <a:r>
                  <a:rPr lang="en-US" sz="2900" dirty="0">
                    <a:solidFill>
                      <a:srgbClr val="FF0000"/>
                    </a:solidFill>
                  </a:rPr>
                  <a:t> is directly proportional to </a:t>
                </a:r>
                <a:r>
                  <a:rPr lang="en-US" sz="2900" b="1" dirty="0">
                    <a:solidFill>
                      <a:srgbClr val="FF0000"/>
                    </a:solidFill>
                  </a:rPr>
                  <a:t>k</a:t>
                </a:r>
                <a:r>
                  <a:rPr lang="en-US" sz="2900" dirty="0">
                    <a:solidFill>
                      <a:srgbClr val="FF0000"/>
                    </a:solidFill>
                  </a:rPr>
                  <a:t>, then the group velocity is exactly equal to the phase velocity. </a:t>
                </a:r>
                <a:r>
                  <a:rPr lang="en-US" sz="2900" dirty="0"/>
                  <a:t>Otherwise, the envelope of the wave will become distorted as it propagates</a:t>
                </a:r>
                <a:r>
                  <a:rPr lang="en-US" sz="2900" dirty="0" smtClean="0"/>
                  <a:t>.</a:t>
                </a:r>
              </a:p>
              <a:p>
                <a:pPr marL="109728" indent="0" algn="just">
                  <a:buNone/>
                </a:pPr>
                <a:endParaRPr lang="en-US" sz="2900" dirty="0" smtClean="0"/>
              </a:p>
              <a:p>
                <a:pPr marL="109728" indent="0" algn="just">
                  <a:buNone/>
                </a:pPr>
                <a:r>
                  <a:rPr lang="en-US" sz="2900" dirty="0" smtClean="0"/>
                  <a:t>Summary: </a:t>
                </a:r>
                <a:r>
                  <a:rPr lang="en-US" sz="2900" b="1" dirty="0"/>
                  <a:t>The constant-phase </a:t>
                </a:r>
                <a:r>
                  <a:rPr lang="en-US" sz="2900" b="1" dirty="0" err="1"/>
                  <a:t>wavefront</a:t>
                </a:r>
                <a:r>
                  <a:rPr lang="en-US" sz="2900" b="1" dirty="0"/>
                  <a:t> travels at the phase velocity, but the group velocity is the velocity at which energy and information travel</a:t>
                </a:r>
                <a:r>
                  <a:rPr lang="en-US" sz="2900" dirty="0" smtClean="0"/>
                  <a:t>. </a:t>
                </a:r>
              </a:p>
              <a:p>
                <a:pPr marL="109728" indent="0" algn="just">
                  <a:buNone/>
                </a:pPr>
                <a:endParaRPr lang="en-US" sz="2900" dirty="0"/>
              </a:p>
              <a:p>
                <a:pPr marL="109728" indent="0" algn="just">
                  <a:buNone/>
                </a:pPr>
                <a:r>
                  <a:rPr lang="en-US" sz="2900" dirty="0" smtClean="0"/>
                  <a:t>***note: </a:t>
                </a:r>
                <a:r>
                  <a:rPr lang="en-US" sz="2900" dirty="0"/>
                  <a:t>A dispersion relation tells you how the frequency ω of a wave depends on its wavelength λ</a:t>
                </a:r>
              </a:p>
              <a:p>
                <a:pPr marL="109728" indent="0" algn="just">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609600" y="1481329"/>
                <a:ext cx="10972800" cy="4926616"/>
              </a:xfrm>
              <a:blipFill rotWithShape="0">
                <a:blip r:embed="rId2"/>
                <a:stretch>
                  <a:fillRect t="-1609" r="-556"/>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975AE14-5157-40EE-903F-4A617FD70239}" type="slidenum">
              <a:rPr lang="en-US" smtClean="0"/>
              <a:pPr/>
              <a:t>20</a:t>
            </a:fld>
            <a:endParaRPr lang="en-US"/>
          </a:p>
        </p:txBody>
      </p:sp>
      <p:sp>
        <p:nvSpPr>
          <p:cNvPr id="4" name="Title 3"/>
          <p:cNvSpPr>
            <a:spLocks noGrp="1"/>
          </p:cNvSpPr>
          <p:nvPr>
            <p:ph type="title"/>
          </p:nvPr>
        </p:nvSpPr>
        <p:spPr/>
        <p:txBody>
          <a:bodyPr/>
          <a:lstStyle/>
          <a:p>
            <a:r>
              <a:rPr lang="en-US" sz="4400" dirty="0" smtClean="0"/>
              <a:t>Group </a:t>
            </a:r>
            <a:r>
              <a:rPr lang="en-US" sz="4400" dirty="0"/>
              <a:t>Velocity</a:t>
            </a:r>
            <a:endParaRPr lang="en-US" dirty="0"/>
          </a:p>
        </p:txBody>
      </p:sp>
    </p:spTree>
    <p:extLst>
      <p:ext uri="{BB962C8B-B14F-4D97-AF65-F5344CB8AC3E}">
        <p14:creationId xmlns:p14="http://schemas.microsoft.com/office/powerpoint/2010/main" val="204347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21</a:t>
            </a:fld>
            <a:endParaRPr lang="en-US"/>
          </a:p>
        </p:txBody>
      </p:sp>
      <p:sp>
        <p:nvSpPr>
          <p:cNvPr id="4" name="Title 3"/>
          <p:cNvSpPr>
            <a:spLocks noGrp="1"/>
          </p:cNvSpPr>
          <p:nvPr>
            <p:ph type="title"/>
          </p:nvPr>
        </p:nvSpPr>
        <p:spPr/>
        <p:txBody>
          <a:bodyPr/>
          <a:lstStyle/>
          <a:p>
            <a:r>
              <a:rPr lang="en-US" sz="4000" dirty="0"/>
              <a:t>Phase and Group Velocity</a:t>
            </a:r>
            <a:endParaRPr lang="en-US" dirty="0"/>
          </a:p>
        </p:txBody>
      </p:sp>
      <p:pic>
        <p:nvPicPr>
          <p:cNvPr id="5" name="Picture 4"/>
          <p:cNvPicPr>
            <a:picLocks noChangeAspect="1"/>
          </p:cNvPicPr>
          <p:nvPr/>
        </p:nvPicPr>
        <p:blipFill rotWithShape="1">
          <a:blip r:embed="rId2"/>
          <a:srcRect l="11221" t="15067" r="9761" b="12640"/>
          <a:stretch/>
        </p:blipFill>
        <p:spPr>
          <a:xfrm>
            <a:off x="1493823" y="1448554"/>
            <a:ext cx="8935770" cy="4598581"/>
          </a:xfrm>
          <a:prstGeom prst="rect">
            <a:avLst/>
          </a:prstGeom>
        </p:spPr>
      </p:pic>
    </p:spTree>
    <p:extLst>
      <p:ext uri="{BB962C8B-B14F-4D97-AF65-F5344CB8AC3E}">
        <p14:creationId xmlns:p14="http://schemas.microsoft.com/office/powerpoint/2010/main" val="73770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122" y="2271418"/>
            <a:ext cx="11832878" cy="707886"/>
          </a:xfrm>
          <a:prstGeom prst="rect">
            <a:avLst/>
          </a:prstGeom>
          <a:noFill/>
        </p:spPr>
        <p:txBody>
          <a:bodyPr wrap="square" rtlCol="0">
            <a:spAutoFit/>
          </a:bodyPr>
          <a:lstStyle/>
          <a:p>
            <a:pPr algn="ctr"/>
            <a:r>
              <a:rPr lang="en-US" sz="4000" dirty="0"/>
              <a:t>Energy level concepts of radiating </a:t>
            </a:r>
            <a:r>
              <a:rPr lang="en-US" sz="4000" dirty="0" smtClean="0"/>
              <a:t>material</a:t>
            </a:r>
            <a:endParaRPr lang="en-US" sz="4000" dirty="0"/>
          </a:p>
        </p:txBody>
      </p:sp>
    </p:spTree>
    <p:extLst>
      <p:ext uri="{BB962C8B-B14F-4D97-AF65-F5344CB8AC3E}">
        <p14:creationId xmlns:p14="http://schemas.microsoft.com/office/powerpoint/2010/main" val="3809402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23</a:t>
            </a:fld>
            <a:endParaRPr lang="en-US"/>
          </a:p>
        </p:txBody>
      </p:sp>
      <p:pic>
        <p:nvPicPr>
          <p:cNvPr id="5" name="Picture 4"/>
          <p:cNvPicPr>
            <a:picLocks noChangeAspect="1"/>
          </p:cNvPicPr>
          <p:nvPr/>
        </p:nvPicPr>
        <p:blipFill rotWithShape="1">
          <a:blip r:embed="rId2"/>
          <a:srcRect l="8875" t="16172" r="42866" b="47500"/>
          <a:stretch/>
        </p:blipFill>
        <p:spPr>
          <a:xfrm>
            <a:off x="238408" y="950614"/>
            <a:ext cx="11673754" cy="4943192"/>
          </a:xfrm>
          <a:prstGeom prst="rect">
            <a:avLst/>
          </a:prstGeom>
        </p:spPr>
      </p:pic>
    </p:spTree>
    <p:extLst>
      <p:ext uri="{BB962C8B-B14F-4D97-AF65-F5344CB8AC3E}">
        <p14:creationId xmlns:p14="http://schemas.microsoft.com/office/powerpoint/2010/main" val="1218775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24</a:t>
            </a:fld>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71490" t="19113" r="2147" b="25012"/>
          <a:stretch/>
        </p:blipFill>
        <p:spPr>
          <a:xfrm>
            <a:off x="6274051" y="-197205"/>
            <a:ext cx="5917949" cy="7055205"/>
          </a:xfrm>
          <a:prstGeom prst="rect">
            <a:avLst/>
          </a:prstGeom>
        </p:spPr>
      </p:pic>
      <p:pic>
        <p:nvPicPr>
          <p:cNvPr id="6" name="Picture 5"/>
          <p:cNvPicPr>
            <a:picLocks noChangeAspect="1"/>
          </p:cNvPicPr>
          <p:nvPr/>
        </p:nvPicPr>
        <p:blipFill rotWithShape="1">
          <a:blip r:embed="rId2"/>
          <a:srcRect l="19248" t="18708" r="53357" b="33256"/>
          <a:stretch/>
        </p:blipFill>
        <p:spPr>
          <a:xfrm>
            <a:off x="65982" y="27159"/>
            <a:ext cx="6208069" cy="6830841"/>
          </a:xfrm>
          <a:prstGeom prst="rect">
            <a:avLst/>
          </a:prstGeom>
        </p:spPr>
      </p:pic>
    </p:spTree>
    <p:extLst>
      <p:ext uri="{BB962C8B-B14F-4D97-AF65-F5344CB8AC3E}">
        <p14:creationId xmlns:p14="http://schemas.microsoft.com/office/powerpoint/2010/main" val="56073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9122" y="2271418"/>
            <a:ext cx="11832878" cy="707886"/>
          </a:xfrm>
          <a:prstGeom prst="rect">
            <a:avLst/>
          </a:prstGeom>
          <a:noFill/>
        </p:spPr>
        <p:txBody>
          <a:bodyPr wrap="square" rtlCol="0">
            <a:spAutoFit/>
          </a:bodyPr>
          <a:lstStyle/>
          <a:p>
            <a:pPr algn="ctr"/>
            <a:r>
              <a:rPr lang="en-US" sz="4000" dirty="0"/>
              <a:t>Electrical </a:t>
            </a:r>
            <a:r>
              <a:rPr lang="en-US" sz="4000" dirty="0" smtClean="0"/>
              <a:t>Bandwidth </a:t>
            </a:r>
            <a:r>
              <a:rPr lang="en-US" sz="4000" i="1" dirty="0" err="1" smtClean="0"/>
              <a:t>vs</a:t>
            </a:r>
            <a:r>
              <a:rPr lang="en-US" sz="4000" dirty="0" smtClean="0"/>
              <a:t> Optical Bandwidth</a:t>
            </a:r>
            <a:r>
              <a:rPr lang="en-US" sz="4000" dirty="0"/>
              <a:t>.</a:t>
            </a:r>
          </a:p>
        </p:txBody>
      </p:sp>
    </p:spTree>
    <p:extLst>
      <p:ext uri="{BB962C8B-B14F-4D97-AF65-F5344CB8AC3E}">
        <p14:creationId xmlns:p14="http://schemas.microsoft.com/office/powerpoint/2010/main" val="22451487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a:t>The optical bandwidth is higher than the corresponding electrical bandwidth on a frequency response curve. This is simply due to the fact that electrical bandwidth is that frequency at which the voltage gain falls to 0.707 times it's </a:t>
            </a:r>
            <a:r>
              <a:rPr lang="en-US" dirty="0" err="1"/>
              <a:t>midband</a:t>
            </a:r>
            <a:r>
              <a:rPr lang="en-US" dirty="0"/>
              <a:t> value which is generally considered to be </a:t>
            </a:r>
            <a:r>
              <a:rPr lang="en-US" dirty="0" smtClean="0"/>
              <a:t>-3dB point. </a:t>
            </a:r>
            <a:r>
              <a:rPr lang="en-US" dirty="0"/>
              <a:t>Optical bandwidth is defined as that frequency at which the optical power gain falls to 0.5 of its </a:t>
            </a:r>
            <a:r>
              <a:rPr lang="en-US" dirty="0" err="1"/>
              <a:t>midband</a:t>
            </a:r>
            <a:r>
              <a:rPr lang="en-US" dirty="0"/>
              <a:t> value.</a:t>
            </a:r>
          </a:p>
          <a:p>
            <a:pPr algn="just"/>
            <a:r>
              <a:rPr lang="en-US" dirty="0"/>
              <a:t>So, optical bandwidth is higher than the electrical bandwidth defined on the same frequency response curve</a:t>
            </a:r>
            <a:r>
              <a:rPr lang="en-US" dirty="0" smtClean="0"/>
              <a:t>.</a:t>
            </a:r>
          </a:p>
          <a:p>
            <a:pPr algn="just"/>
            <a:endParaRPr lang="en-US" dirty="0"/>
          </a:p>
          <a:p>
            <a:pPr marL="109728" indent="0" algn="just">
              <a:buNone/>
            </a:pPr>
            <a:r>
              <a:rPr lang="en-US" dirty="0">
                <a:solidFill>
                  <a:srgbClr val="0070C0"/>
                </a:solidFill>
              </a:rPr>
              <a:t>[</a:t>
            </a:r>
            <a:r>
              <a:rPr lang="en-US" dirty="0" smtClean="0">
                <a:solidFill>
                  <a:srgbClr val="0070C0"/>
                </a:solidFill>
              </a:rPr>
              <a:t>***see amplifier/filter frequency response (gain </a:t>
            </a:r>
            <a:r>
              <a:rPr lang="en-US" dirty="0" err="1" smtClean="0">
                <a:solidFill>
                  <a:srgbClr val="0070C0"/>
                </a:solidFill>
              </a:rPr>
              <a:t>vs</a:t>
            </a:r>
            <a:r>
              <a:rPr lang="en-US" dirty="0" smtClean="0">
                <a:solidFill>
                  <a:srgbClr val="0070C0"/>
                </a:solidFill>
              </a:rPr>
              <a:t> frequency curve)]</a:t>
            </a:r>
            <a:endParaRPr lang="en-US" dirty="0">
              <a:solidFill>
                <a:srgbClr val="0070C0"/>
              </a:solidFill>
            </a:endParaRPr>
          </a:p>
          <a:p>
            <a:pPr marL="109728" indent="0" algn="just">
              <a:buNone/>
            </a:pPr>
            <a:endParaRPr lang="en-US" dirty="0"/>
          </a:p>
        </p:txBody>
      </p:sp>
      <p:sp>
        <p:nvSpPr>
          <p:cNvPr id="3" name="Slide Number Placeholder 2"/>
          <p:cNvSpPr>
            <a:spLocks noGrp="1"/>
          </p:cNvSpPr>
          <p:nvPr>
            <p:ph type="sldNum" sz="quarter" idx="12"/>
          </p:nvPr>
        </p:nvSpPr>
        <p:spPr/>
        <p:txBody>
          <a:bodyPr/>
          <a:lstStyle/>
          <a:p>
            <a:fld id="{4975AE14-5157-40EE-903F-4A617FD70239}" type="slidenum">
              <a:rPr lang="en-US" smtClean="0"/>
              <a:pPr/>
              <a:t>26</a:t>
            </a:fld>
            <a:endParaRPr lang="en-US"/>
          </a:p>
        </p:txBody>
      </p:sp>
      <p:sp>
        <p:nvSpPr>
          <p:cNvPr id="4" name="Title 3"/>
          <p:cNvSpPr>
            <a:spLocks noGrp="1"/>
          </p:cNvSpPr>
          <p:nvPr>
            <p:ph type="title"/>
          </p:nvPr>
        </p:nvSpPr>
        <p:spPr/>
        <p:txBody>
          <a:bodyPr>
            <a:normAutofit fontScale="90000"/>
          </a:bodyPr>
          <a:lstStyle/>
          <a:p>
            <a:r>
              <a:rPr lang="en-US" sz="4400" dirty="0"/>
              <a:t>Electrical Bandwidth </a:t>
            </a:r>
            <a:r>
              <a:rPr lang="en-US" sz="4400" i="1" dirty="0" err="1"/>
              <a:t>vs</a:t>
            </a:r>
            <a:r>
              <a:rPr lang="en-US" sz="4400" dirty="0"/>
              <a:t> Optical Bandwidth.</a:t>
            </a:r>
          </a:p>
        </p:txBody>
      </p:sp>
    </p:spTree>
    <p:extLst>
      <p:ext uri="{BB962C8B-B14F-4D97-AF65-F5344CB8AC3E}">
        <p14:creationId xmlns:p14="http://schemas.microsoft.com/office/powerpoint/2010/main" val="3672439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8502" t="34286" r="33948" b="35451"/>
          <a:stretch/>
        </p:blipFill>
        <p:spPr>
          <a:xfrm>
            <a:off x="1068309" y="511823"/>
            <a:ext cx="10357164" cy="607868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27</a:t>
            </a:fld>
            <a:endParaRPr lang="en-US"/>
          </a:p>
        </p:txBody>
      </p:sp>
    </p:spTree>
    <p:extLst>
      <p:ext uri="{BB962C8B-B14F-4D97-AF65-F5344CB8AC3E}">
        <p14:creationId xmlns:p14="http://schemas.microsoft.com/office/powerpoint/2010/main" val="1617686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28</a:t>
            </a:fld>
            <a:endParaRPr lang="en-US"/>
          </a:p>
        </p:txBody>
      </p:sp>
      <p:sp>
        <p:nvSpPr>
          <p:cNvPr id="4" name="TextBox 3"/>
          <p:cNvSpPr txBox="1"/>
          <p:nvPr/>
        </p:nvSpPr>
        <p:spPr>
          <a:xfrm>
            <a:off x="561315" y="355683"/>
            <a:ext cx="11235350" cy="707886"/>
          </a:xfrm>
          <a:prstGeom prst="rect">
            <a:avLst/>
          </a:prstGeom>
          <a:noFill/>
        </p:spPr>
        <p:txBody>
          <a:bodyPr wrap="square" rtlCol="0">
            <a:spAutoFit/>
          </a:bodyPr>
          <a:lstStyle/>
          <a:p>
            <a:r>
              <a:rPr lang="en-US" sz="4000" dirty="0"/>
              <a:t>Electrical Bandwidth </a:t>
            </a:r>
            <a:r>
              <a:rPr lang="en-US" sz="4000" i="1" dirty="0" err="1"/>
              <a:t>vs</a:t>
            </a:r>
            <a:r>
              <a:rPr lang="en-US" sz="4000" dirty="0"/>
              <a:t> Optical Bandwidth.</a:t>
            </a:r>
          </a:p>
        </p:txBody>
      </p:sp>
      <p:sp>
        <p:nvSpPr>
          <p:cNvPr id="8" name="TextBox 7"/>
          <p:cNvSpPr txBox="1"/>
          <p:nvPr/>
        </p:nvSpPr>
        <p:spPr>
          <a:xfrm>
            <a:off x="561315" y="1321806"/>
            <a:ext cx="11371152" cy="2677656"/>
          </a:xfrm>
          <a:prstGeom prst="rect">
            <a:avLst/>
          </a:prstGeom>
          <a:noFill/>
        </p:spPr>
        <p:txBody>
          <a:bodyPr wrap="square" rtlCol="0">
            <a:spAutoFit/>
          </a:bodyPr>
          <a:lstStyle/>
          <a:p>
            <a:pPr algn="just"/>
            <a:r>
              <a:rPr lang="en-US" sz="2800" b="1" dirty="0"/>
              <a:t>Electrical Bandwidth</a:t>
            </a:r>
            <a:r>
              <a:rPr lang="en-US" sz="2800" dirty="0"/>
              <a:t>: It is defined as frequency at which ratio of current output with current input drops to value of 0.707</a:t>
            </a:r>
            <a:r>
              <a:rPr lang="en-US" sz="2800" dirty="0" smtClean="0"/>
              <a:t>.</a:t>
            </a:r>
          </a:p>
          <a:p>
            <a:pPr algn="just"/>
            <a:r>
              <a:rPr lang="en-US" sz="2800" dirty="0"/>
              <a:t/>
            </a:r>
            <a:br>
              <a:rPr lang="en-US" sz="2800" dirty="0"/>
            </a:br>
            <a:r>
              <a:rPr lang="en-US" sz="2800" b="1" dirty="0"/>
              <a:t>Optical Bandwidth</a:t>
            </a:r>
            <a:r>
              <a:rPr lang="en-US" sz="2800" dirty="0"/>
              <a:t>: It is the frequency at which ratio of power output with power input drops to the value of 0.5</a:t>
            </a:r>
            <a:r>
              <a:rPr lang="en-US" sz="2800" dirty="0" smtClean="0"/>
              <a:t>.</a:t>
            </a:r>
          </a:p>
          <a:p>
            <a:pPr marL="457200" indent="-457200" algn="just">
              <a:buFont typeface="Arial" panose="020B0604020202020204" pitchFamily="34" charset="0"/>
              <a:buChar char="•"/>
            </a:pPr>
            <a:r>
              <a:rPr lang="en-US" sz="2800" dirty="0" err="1" smtClean="0"/>
              <a:t>Electical</a:t>
            </a:r>
            <a:r>
              <a:rPr lang="en-US" sz="2800" dirty="0" smtClean="0"/>
              <a:t> BW= 1/√2 * optical BW.</a:t>
            </a:r>
            <a:endParaRPr lang="en-US" sz="2800" dirty="0"/>
          </a:p>
        </p:txBody>
      </p:sp>
      <p:pic>
        <p:nvPicPr>
          <p:cNvPr id="2" name="Picture 1"/>
          <p:cNvPicPr>
            <a:picLocks noChangeAspect="1"/>
          </p:cNvPicPr>
          <p:nvPr/>
        </p:nvPicPr>
        <p:blipFill rotWithShape="1">
          <a:blip r:embed="rId2"/>
          <a:srcRect l="2148" t="33559" r="67769" b="46322"/>
          <a:stretch/>
        </p:blipFill>
        <p:spPr>
          <a:xfrm>
            <a:off x="2553076" y="4257699"/>
            <a:ext cx="6329656" cy="2381062"/>
          </a:xfrm>
          <a:prstGeom prst="rect">
            <a:avLst/>
          </a:prstGeom>
        </p:spPr>
      </p:pic>
    </p:spTree>
    <p:extLst>
      <p:ext uri="{BB962C8B-B14F-4D97-AF65-F5344CB8AC3E}">
        <p14:creationId xmlns:p14="http://schemas.microsoft.com/office/powerpoint/2010/main" val="3243232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29</a:t>
            </a:fld>
            <a:endParaRPr lang="en-US"/>
          </a:p>
        </p:txBody>
      </p:sp>
      <p:sp>
        <p:nvSpPr>
          <p:cNvPr id="4" name="Title 3"/>
          <p:cNvSpPr>
            <a:spLocks noGrp="1"/>
          </p:cNvSpPr>
          <p:nvPr>
            <p:ph type="title"/>
          </p:nvPr>
        </p:nvSpPr>
        <p:spPr/>
        <p:txBody>
          <a:bodyPr/>
          <a:lstStyle/>
          <a:p>
            <a:endParaRPr lang="en-US"/>
          </a:p>
        </p:txBody>
      </p:sp>
      <p:pic>
        <p:nvPicPr>
          <p:cNvPr id="8" name="Content Placeholder 5"/>
          <p:cNvPicPr/>
          <p:nvPr/>
        </p:nvPicPr>
        <p:blipFill rotWithShape="1">
          <a:blip r:embed="rId2"/>
          <a:srcRect l="1709" t="11206" r="3312" b="15480"/>
          <a:stretch/>
        </p:blipFill>
        <p:spPr bwMode="auto">
          <a:xfrm>
            <a:off x="0" y="274638"/>
            <a:ext cx="12192000" cy="64984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114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a:t>
            </a:fld>
            <a:endParaRPr lang="en-US"/>
          </a:p>
        </p:txBody>
      </p:sp>
      <p:pic>
        <p:nvPicPr>
          <p:cNvPr id="2" name="Picture 1"/>
          <p:cNvPicPr>
            <a:picLocks noChangeAspect="1"/>
          </p:cNvPicPr>
          <p:nvPr/>
        </p:nvPicPr>
        <p:blipFill rotWithShape="1">
          <a:blip r:embed="rId2"/>
          <a:srcRect l="3843" t="36289" r="8864" b="20610"/>
          <a:stretch/>
        </p:blipFill>
        <p:spPr>
          <a:xfrm>
            <a:off x="0" y="1638677"/>
            <a:ext cx="12224457" cy="3395050"/>
          </a:xfrm>
          <a:prstGeom prst="rect">
            <a:avLst/>
          </a:prstGeom>
        </p:spPr>
      </p:pic>
    </p:spTree>
    <p:extLst>
      <p:ext uri="{BB962C8B-B14F-4D97-AF65-F5344CB8AC3E}">
        <p14:creationId xmlns:p14="http://schemas.microsoft.com/office/powerpoint/2010/main" val="1460195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3716" t="20951" r="8630" b="48515"/>
          <a:stretch/>
        </p:blipFill>
        <p:spPr>
          <a:xfrm>
            <a:off x="132784" y="1267485"/>
            <a:ext cx="12059216" cy="2362954"/>
          </a:xfrm>
          <a:prstGeom prst="rect">
            <a:avLst/>
          </a:prstGeom>
        </p:spPr>
      </p:pic>
      <p:sp>
        <p:nvSpPr>
          <p:cNvPr id="3" name="Slide Number Placeholder 2"/>
          <p:cNvSpPr>
            <a:spLocks noGrp="1"/>
          </p:cNvSpPr>
          <p:nvPr>
            <p:ph type="sldNum" sz="quarter" idx="12"/>
          </p:nvPr>
        </p:nvSpPr>
        <p:spPr/>
        <p:txBody>
          <a:bodyPr/>
          <a:lstStyle/>
          <a:p>
            <a:fld id="{4975AE14-5157-40EE-903F-4A617FD70239}" type="slidenum">
              <a:rPr lang="en-US" smtClean="0"/>
              <a:pPr/>
              <a:t>30</a:t>
            </a:fld>
            <a:endParaRPr lang="en-US"/>
          </a:p>
        </p:txBody>
      </p:sp>
    </p:spTree>
    <p:extLst>
      <p:ext uri="{BB962C8B-B14F-4D97-AF65-F5344CB8AC3E}">
        <p14:creationId xmlns:p14="http://schemas.microsoft.com/office/powerpoint/2010/main" val="258406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31</a:t>
            </a:fld>
            <a:endParaRPr lang="en-US"/>
          </a:p>
        </p:txBody>
      </p:sp>
      <p:sp>
        <p:nvSpPr>
          <p:cNvPr id="7" name="TextBox 6"/>
          <p:cNvSpPr txBox="1"/>
          <p:nvPr/>
        </p:nvSpPr>
        <p:spPr>
          <a:xfrm>
            <a:off x="997605" y="1977676"/>
            <a:ext cx="10319657" cy="1323439"/>
          </a:xfrm>
          <a:prstGeom prst="rect">
            <a:avLst/>
          </a:prstGeom>
          <a:noFill/>
        </p:spPr>
        <p:txBody>
          <a:bodyPr wrap="square" rtlCol="0">
            <a:spAutoFit/>
          </a:bodyPr>
          <a:lstStyle/>
          <a:p>
            <a:pPr algn="ctr"/>
            <a:r>
              <a:rPr lang="en-US" sz="4000" dirty="0" smtClean="0"/>
              <a:t>Relation between Frequency, Energy &amp; Wavelength</a:t>
            </a:r>
            <a:endParaRPr lang="en-US" sz="4000" dirty="0"/>
          </a:p>
        </p:txBody>
      </p:sp>
    </p:spTree>
    <p:extLst>
      <p:ext uri="{BB962C8B-B14F-4D97-AF65-F5344CB8AC3E}">
        <p14:creationId xmlns:p14="http://schemas.microsoft.com/office/powerpoint/2010/main" val="1334830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32</a:t>
            </a:fld>
            <a:endParaRPr lang="en-US"/>
          </a:p>
        </p:txBody>
      </p:sp>
      <p:sp>
        <p:nvSpPr>
          <p:cNvPr id="7" name="TextBox 6"/>
          <p:cNvSpPr txBox="1"/>
          <p:nvPr/>
        </p:nvSpPr>
        <p:spPr>
          <a:xfrm>
            <a:off x="231776" y="2232696"/>
            <a:ext cx="11785600" cy="1569660"/>
          </a:xfrm>
          <a:prstGeom prst="rect">
            <a:avLst/>
          </a:prstGeom>
          <a:noFill/>
        </p:spPr>
        <p:txBody>
          <a:bodyPr wrap="square" rtlCol="0">
            <a:spAutoFit/>
          </a:bodyPr>
          <a:lstStyle/>
          <a:p>
            <a:pPr algn="just"/>
            <a:r>
              <a:rPr lang="en-US" sz="2400" dirty="0" smtClean="0"/>
              <a:t>EM wave ranges with respect to frequency, wavelength and energy presents in EM spectrum. Frequency is directly proportional to energy and wavelength is inversely proportional to energy. For example: Compare between visible light and radio waves. Energy is smaller for radio waves.  </a:t>
            </a:r>
            <a:endParaRPr lang="en-US" sz="2400" dirty="0"/>
          </a:p>
        </p:txBody>
      </p:sp>
      <p:sp>
        <p:nvSpPr>
          <p:cNvPr id="9" name="TextBox 8"/>
          <p:cNvSpPr txBox="1"/>
          <p:nvPr/>
        </p:nvSpPr>
        <p:spPr>
          <a:xfrm>
            <a:off x="870857" y="0"/>
            <a:ext cx="10319657" cy="1323439"/>
          </a:xfrm>
          <a:prstGeom prst="rect">
            <a:avLst/>
          </a:prstGeom>
          <a:noFill/>
        </p:spPr>
        <p:txBody>
          <a:bodyPr wrap="square" rtlCol="0">
            <a:spAutoFit/>
          </a:bodyPr>
          <a:lstStyle/>
          <a:p>
            <a:pPr algn="ctr"/>
            <a:r>
              <a:rPr lang="en-US" sz="4000" dirty="0" smtClean="0"/>
              <a:t>Relation between Frequency, Energy &amp; Wavelength</a:t>
            </a:r>
            <a:endParaRPr lang="en-US" sz="4000" dirty="0"/>
          </a:p>
        </p:txBody>
      </p:sp>
    </p:spTree>
    <p:extLst>
      <p:ext uri="{BB962C8B-B14F-4D97-AF65-F5344CB8AC3E}">
        <p14:creationId xmlns:p14="http://schemas.microsoft.com/office/powerpoint/2010/main" val="1604645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33</a:t>
            </a:fld>
            <a:endParaRPr lang="en-US"/>
          </a:p>
        </p:txBody>
      </p:sp>
      <p:sp>
        <p:nvSpPr>
          <p:cNvPr id="5" name="TextBox 4"/>
          <p:cNvSpPr txBox="1"/>
          <p:nvPr/>
        </p:nvSpPr>
        <p:spPr>
          <a:xfrm>
            <a:off x="551543" y="2826632"/>
            <a:ext cx="11074400" cy="1200329"/>
          </a:xfrm>
          <a:prstGeom prst="rect">
            <a:avLst/>
          </a:prstGeom>
          <a:noFill/>
        </p:spPr>
        <p:txBody>
          <a:bodyPr wrap="square" rtlCol="0">
            <a:spAutoFit/>
          </a:bodyPr>
          <a:lstStyle/>
          <a:p>
            <a:pPr algn="just"/>
            <a:r>
              <a:rPr lang="en-US" sz="2400" dirty="0" smtClean="0"/>
              <a:t>Speed of EM wave: speed in vacuum 3*10</a:t>
            </a:r>
            <a:r>
              <a:rPr lang="en-US" sz="2400" baseline="30000" dirty="0" smtClean="0"/>
              <a:t>8</a:t>
            </a:r>
            <a:r>
              <a:rPr lang="en-US" sz="2400" dirty="0" smtClean="0"/>
              <a:t> m/s (for every EM wave speed is constant). That’s why speed is same for visible and radio wave (but energy is different due to frequency / wavelength).</a:t>
            </a:r>
            <a:endParaRPr lang="en-US" sz="2400" dirty="0"/>
          </a:p>
        </p:txBody>
      </p:sp>
      <p:sp>
        <p:nvSpPr>
          <p:cNvPr id="7" name="TextBox 6"/>
          <p:cNvSpPr txBox="1"/>
          <p:nvPr/>
        </p:nvSpPr>
        <p:spPr>
          <a:xfrm>
            <a:off x="870857" y="203196"/>
            <a:ext cx="10319657" cy="1323439"/>
          </a:xfrm>
          <a:prstGeom prst="rect">
            <a:avLst/>
          </a:prstGeom>
          <a:noFill/>
        </p:spPr>
        <p:txBody>
          <a:bodyPr wrap="square" rtlCol="0">
            <a:spAutoFit/>
          </a:bodyPr>
          <a:lstStyle/>
          <a:p>
            <a:pPr algn="ctr"/>
            <a:r>
              <a:rPr lang="en-US" sz="4000" dirty="0" smtClean="0"/>
              <a:t>Relation between Frequency, Energy &amp; Wavelength</a:t>
            </a:r>
            <a:endParaRPr lang="en-US" sz="4000" dirty="0"/>
          </a:p>
        </p:txBody>
      </p:sp>
    </p:spTree>
    <p:extLst>
      <p:ext uri="{BB962C8B-B14F-4D97-AF65-F5344CB8AC3E}">
        <p14:creationId xmlns:p14="http://schemas.microsoft.com/office/powerpoint/2010/main" val="115960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975AE14-5157-40EE-903F-4A617FD70239}" type="slidenum">
              <a:rPr lang="en-US" smtClean="0"/>
              <a:pPr/>
              <a:t>34</a:t>
            </a:fld>
            <a:endParaRPr lang="en-US"/>
          </a:p>
        </p:txBody>
      </p:sp>
      <p:sp>
        <p:nvSpPr>
          <p:cNvPr id="8" name="TextBox 7"/>
          <p:cNvSpPr txBox="1"/>
          <p:nvPr/>
        </p:nvSpPr>
        <p:spPr>
          <a:xfrm>
            <a:off x="246290" y="2229710"/>
            <a:ext cx="11771086" cy="1200329"/>
          </a:xfrm>
          <a:prstGeom prst="rect">
            <a:avLst/>
          </a:prstGeom>
          <a:noFill/>
        </p:spPr>
        <p:txBody>
          <a:bodyPr wrap="square" rtlCol="0">
            <a:spAutoFit/>
          </a:bodyPr>
          <a:lstStyle/>
          <a:p>
            <a:pPr algn="just"/>
            <a:r>
              <a:rPr lang="en-US" sz="2400" dirty="0" smtClean="0"/>
              <a:t>When light transfers from one medium to another light changes by a constant number (times) call refractive index. Example:1.65 refractive index means 1.65 times decrease than vacuum or air.</a:t>
            </a:r>
            <a:endParaRPr lang="en-US" sz="2400" dirty="0"/>
          </a:p>
        </p:txBody>
      </p:sp>
      <p:sp>
        <p:nvSpPr>
          <p:cNvPr id="9" name="TextBox 8"/>
          <p:cNvSpPr txBox="1"/>
          <p:nvPr/>
        </p:nvSpPr>
        <p:spPr>
          <a:xfrm>
            <a:off x="870857" y="29028"/>
            <a:ext cx="10319657" cy="707886"/>
          </a:xfrm>
          <a:prstGeom prst="rect">
            <a:avLst/>
          </a:prstGeom>
          <a:noFill/>
        </p:spPr>
        <p:txBody>
          <a:bodyPr wrap="square" rtlCol="0">
            <a:spAutoFit/>
          </a:bodyPr>
          <a:lstStyle/>
          <a:p>
            <a:pPr algn="ctr"/>
            <a:r>
              <a:rPr lang="en-US" sz="4000" dirty="0" smtClean="0"/>
              <a:t>Refractive Index</a:t>
            </a:r>
            <a:endParaRPr lang="en-US" sz="4000" dirty="0"/>
          </a:p>
        </p:txBody>
      </p:sp>
    </p:spTree>
    <p:extLst>
      <p:ext uri="{BB962C8B-B14F-4D97-AF65-F5344CB8AC3E}">
        <p14:creationId xmlns:p14="http://schemas.microsoft.com/office/powerpoint/2010/main" val="17268656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35</a:t>
            </a:fld>
            <a:endParaRPr lang="en-US"/>
          </a:p>
        </p:txBody>
      </p:sp>
      <p:sp>
        <p:nvSpPr>
          <p:cNvPr id="5" name="Rectangle 4"/>
          <p:cNvSpPr/>
          <p:nvPr/>
        </p:nvSpPr>
        <p:spPr>
          <a:xfrm>
            <a:off x="522515" y="1851982"/>
            <a:ext cx="11364685" cy="2308324"/>
          </a:xfrm>
          <a:prstGeom prst="rect">
            <a:avLst/>
          </a:prstGeom>
        </p:spPr>
        <p:txBody>
          <a:bodyPr wrap="square">
            <a:spAutoFit/>
          </a:bodyPr>
          <a:lstStyle/>
          <a:p>
            <a:pPr algn="just"/>
            <a:r>
              <a:rPr lang="en-US" sz="2400" dirty="0" smtClean="0"/>
              <a:t>Optical fibers are circular dielectric wave-guides that can transport optical energy and information. They have a central core surrounded by a concentric cladding with slightly lower refractive index. This difference in refractive indices allows the fiber to perform Total Internal Reflection inside the fiber and propagate light through its length.</a:t>
            </a:r>
          </a:p>
          <a:p>
            <a:pPr algn="just"/>
            <a:endParaRPr lang="en-US" sz="2400" dirty="0" smtClean="0"/>
          </a:p>
        </p:txBody>
      </p:sp>
      <p:sp>
        <p:nvSpPr>
          <p:cNvPr id="6" name="TextBox 5"/>
          <p:cNvSpPr txBox="1"/>
          <p:nvPr/>
        </p:nvSpPr>
        <p:spPr>
          <a:xfrm>
            <a:off x="1393372" y="177768"/>
            <a:ext cx="9564914" cy="707886"/>
          </a:xfrm>
          <a:prstGeom prst="rect">
            <a:avLst/>
          </a:prstGeom>
          <a:noFill/>
        </p:spPr>
        <p:txBody>
          <a:bodyPr wrap="square" rtlCol="0">
            <a:spAutoFit/>
          </a:bodyPr>
          <a:lstStyle/>
          <a:p>
            <a:pPr algn="ctr"/>
            <a:r>
              <a:rPr lang="en-US" sz="4000" dirty="0" smtClean="0"/>
              <a:t>Optical Fiber</a:t>
            </a:r>
            <a:endParaRPr lang="en-US" sz="4000" dirty="0"/>
          </a:p>
        </p:txBody>
      </p:sp>
    </p:spTree>
    <p:extLst>
      <p:ext uri="{BB962C8B-B14F-4D97-AF65-F5344CB8AC3E}">
        <p14:creationId xmlns:p14="http://schemas.microsoft.com/office/powerpoint/2010/main" val="430660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975AE14-5157-40EE-903F-4A617FD70239}" type="slidenum">
              <a:rPr lang="en-US" smtClean="0"/>
              <a:pPr/>
              <a:t>36</a:t>
            </a:fld>
            <a:endParaRPr lang="en-US"/>
          </a:p>
        </p:txBody>
      </p:sp>
      <p:pic>
        <p:nvPicPr>
          <p:cNvPr id="1026" name="Picture 2"/>
          <p:cNvPicPr>
            <a:picLocks noChangeAspect="1" noChangeArrowheads="1"/>
          </p:cNvPicPr>
          <p:nvPr/>
        </p:nvPicPr>
        <p:blipFill>
          <a:blip r:embed="rId2"/>
          <a:srcRect l="23203" t="42262" r="19905" b="30555"/>
          <a:stretch>
            <a:fillRect/>
          </a:stretch>
        </p:blipFill>
        <p:spPr bwMode="auto">
          <a:xfrm>
            <a:off x="529616" y="1524000"/>
            <a:ext cx="10536098" cy="2830285"/>
          </a:xfrm>
          <a:prstGeom prst="rect">
            <a:avLst/>
          </a:prstGeom>
          <a:noFill/>
          <a:ln w="9525">
            <a:noFill/>
            <a:miter lim="800000"/>
            <a:headEnd/>
            <a:tailEnd/>
          </a:ln>
          <a:effectLst/>
        </p:spPr>
      </p:pic>
      <p:sp>
        <p:nvSpPr>
          <p:cNvPr id="6" name="TextBox 5"/>
          <p:cNvSpPr txBox="1"/>
          <p:nvPr/>
        </p:nvSpPr>
        <p:spPr>
          <a:xfrm>
            <a:off x="1306285" y="206797"/>
            <a:ext cx="9564914" cy="707886"/>
          </a:xfrm>
          <a:prstGeom prst="rect">
            <a:avLst/>
          </a:prstGeom>
          <a:noFill/>
        </p:spPr>
        <p:txBody>
          <a:bodyPr wrap="square" rtlCol="0">
            <a:spAutoFit/>
          </a:bodyPr>
          <a:lstStyle/>
          <a:p>
            <a:pPr algn="ctr"/>
            <a:r>
              <a:rPr lang="en-US" sz="4000" dirty="0" smtClean="0"/>
              <a:t>Optical Fiber Structure</a:t>
            </a:r>
            <a:endParaRPr lang="en-US" sz="4000" dirty="0"/>
          </a:p>
        </p:txBody>
      </p:sp>
      <p:sp>
        <p:nvSpPr>
          <p:cNvPr id="7" name="TextBox 6"/>
          <p:cNvSpPr txBox="1"/>
          <p:nvPr/>
        </p:nvSpPr>
        <p:spPr>
          <a:xfrm>
            <a:off x="0" y="4339773"/>
            <a:ext cx="12192000" cy="1569660"/>
          </a:xfrm>
          <a:prstGeom prst="rect">
            <a:avLst/>
          </a:prstGeom>
          <a:noFill/>
        </p:spPr>
        <p:txBody>
          <a:bodyPr wrap="square" rtlCol="0">
            <a:spAutoFit/>
          </a:bodyPr>
          <a:lstStyle/>
          <a:p>
            <a:pPr algn="just"/>
            <a:r>
              <a:rPr lang="en-US" sz="2400" dirty="0" smtClean="0"/>
              <a:t>A typical bare fiber consists of a core, a cladding and a polymer jacket (buffer coating). The polymer coating is the first line of mechanical protection. The coating also reduces the internal reflection at the cladding so light is only guided by the core.</a:t>
            </a:r>
            <a:endParaRPr lang="en-US" sz="2400" dirty="0"/>
          </a:p>
        </p:txBody>
      </p:sp>
    </p:spTree>
    <p:extLst>
      <p:ext uri="{BB962C8B-B14F-4D97-AF65-F5344CB8AC3E}">
        <p14:creationId xmlns:p14="http://schemas.microsoft.com/office/powerpoint/2010/main" val="99185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6477" y="515046"/>
            <a:ext cx="9564914" cy="707886"/>
          </a:xfrm>
          <a:prstGeom prst="rect">
            <a:avLst/>
          </a:prstGeom>
          <a:noFill/>
        </p:spPr>
        <p:txBody>
          <a:bodyPr wrap="square" rtlCol="0">
            <a:spAutoFit/>
          </a:bodyPr>
          <a:lstStyle/>
          <a:p>
            <a:r>
              <a:rPr lang="en-US" sz="4000" dirty="0" smtClean="0"/>
              <a:t>Outline</a:t>
            </a:r>
            <a:endParaRPr lang="en-US" sz="4000" dirty="0"/>
          </a:p>
        </p:txBody>
      </p:sp>
      <p:sp>
        <p:nvSpPr>
          <p:cNvPr id="2" name="TextBox 1"/>
          <p:cNvSpPr txBox="1"/>
          <p:nvPr/>
        </p:nvSpPr>
        <p:spPr>
          <a:xfrm>
            <a:off x="1096477" y="1448554"/>
            <a:ext cx="1057344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Advantages </a:t>
            </a:r>
            <a:r>
              <a:rPr lang="en-US" sz="2800" dirty="0"/>
              <a:t>of optical fiber </a:t>
            </a:r>
            <a:r>
              <a:rPr lang="en-US" sz="2800" dirty="0" smtClean="0"/>
              <a:t>communication</a:t>
            </a:r>
          </a:p>
          <a:p>
            <a:pPr marL="285750" indent="-285750">
              <a:buFont typeface="Arial" panose="020B0604020202020204" pitchFamily="34" charset="0"/>
              <a:buChar char="•"/>
            </a:pPr>
            <a:r>
              <a:rPr lang="en-US" sz="2800" dirty="0" smtClean="0"/>
              <a:t>Property </a:t>
            </a:r>
            <a:r>
              <a:rPr lang="en-US" sz="2800" dirty="0"/>
              <a:t>of </a:t>
            </a:r>
            <a:r>
              <a:rPr lang="en-US" sz="2800" dirty="0" smtClean="0"/>
              <a:t>light</a:t>
            </a:r>
          </a:p>
          <a:p>
            <a:pPr marL="285750" indent="-285750">
              <a:buFont typeface="Arial" panose="020B0604020202020204" pitchFamily="34" charset="0"/>
              <a:buChar char="•"/>
            </a:pPr>
            <a:r>
              <a:rPr lang="en-US" sz="2800" dirty="0" smtClean="0"/>
              <a:t>Skew </a:t>
            </a:r>
            <a:r>
              <a:rPr lang="en-US" sz="2800" dirty="0"/>
              <a:t>ray and </a:t>
            </a:r>
            <a:r>
              <a:rPr lang="en-US" sz="2800" dirty="0" err="1"/>
              <a:t>meridional</a:t>
            </a:r>
            <a:r>
              <a:rPr lang="en-US" sz="2800" dirty="0"/>
              <a:t> </a:t>
            </a:r>
            <a:r>
              <a:rPr lang="en-US" sz="2800" dirty="0" smtClean="0"/>
              <a:t>ray</a:t>
            </a:r>
          </a:p>
          <a:p>
            <a:pPr marL="285750" indent="-285750">
              <a:buFont typeface="Arial" panose="020B0604020202020204" pitchFamily="34" charset="0"/>
              <a:buChar char="•"/>
            </a:pPr>
            <a:r>
              <a:rPr lang="en-US" sz="2800" dirty="0" smtClean="0"/>
              <a:t>Phase </a:t>
            </a:r>
            <a:r>
              <a:rPr lang="en-US" sz="2800" dirty="0"/>
              <a:t>and group </a:t>
            </a:r>
            <a:r>
              <a:rPr lang="en-US" sz="2800" dirty="0" smtClean="0"/>
              <a:t>velocity</a:t>
            </a:r>
          </a:p>
          <a:p>
            <a:pPr marL="285750" indent="-285750">
              <a:buFont typeface="Arial" panose="020B0604020202020204" pitchFamily="34" charset="0"/>
              <a:buChar char="•"/>
            </a:pPr>
            <a:r>
              <a:rPr lang="en-US" sz="2800" dirty="0" smtClean="0"/>
              <a:t>Energy </a:t>
            </a:r>
            <a:r>
              <a:rPr lang="en-US" sz="2800" dirty="0"/>
              <a:t>level concepts of radiating </a:t>
            </a:r>
            <a:r>
              <a:rPr lang="en-US" sz="2800" dirty="0" smtClean="0"/>
              <a:t>material</a:t>
            </a:r>
          </a:p>
          <a:p>
            <a:pPr marL="285750" indent="-285750">
              <a:buFont typeface="Arial" panose="020B0604020202020204" pitchFamily="34" charset="0"/>
              <a:buChar char="•"/>
            </a:pPr>
            <a:r>
              <a:rPr lang="en-US" sz="2800" dirty="0"/>
              <a:t>P</a:t>
            </a:r>
            <a:r>
              <a:rPr lang="en-US" sz="2800" dirty="0" smtClean="0"/>
              <a:t>umping </a:t>
            </a:r>
            <a:r>
              <a:rPr lang="en-US" sz="2800" dirty="0"/>
              <a:t>and </a:t>
            </a:r>
            <a:r>
              <a:rPr lang="en-US" sz="2800" dirty="0" smtClean="0"/>
              <a:t>radiation</a:t>
            </a:r>
          </a:p>
          <a:p>
            <a:pPr marL="285750" indent="-285750">
              <a:buFont typeface="Arial" panose="020B0604020202020204" pitchFamily="34" charset="0"/>
              <a:buChar char="•"/>
            </a:pPr>
            <a:r>
              <a:rPr lang="en-US" sz="2800" dirty="0" smtClean="0"/>
              <a:t>Electrical </a:t>
            </a:r>
            <a:r>
              <a:rPr lang="en-US" sz="2800" dirty="0"/>
              <a:t>bandwidth and optical bandwidth. </a:t>
            </a:r>
            <a:endParaRPr lang="en-US" sz="2800" dirty="0" smtClean="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2873418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1323439"/>
          </a:xfrm>
          <a:prstGeom prst="rect">
            <a:avLst/>
          </a:prstGeom>
          <a:noFill/>
        </p:spPr>
        <p:txBody>
          <a:bodyPr wrap="square" rtlCol="0">
            <a:spAutoFit/>
          </a:bodyPr>
          <a:lstStyle/>
          <a:p>
            <a:pPr algn="ctr"/>
            <a:r>
              <a:rPr lang="en-US" sz="4000" dirty="0" smtClean="0"/>
              <a:t>Advantages </a:t>
            </a:r>
            <a:r>
              <a:rPr lang="en-US" sz="4000" dirty="0"/>
              <a:t>of </a:t>
            </a:r>
            <a:r>
              <a:rPr lang="en-US" sz="4000" dirty="0" smtClean="0"/>
              <a:t>Optical Fiber Communication</a:t>
            </a:r>
            <a:endParaRPr lang="en-US" sz="4000" dirty="0"/>
          </a:p>
        </p:txBody>
      </p:sp>
    </p:spTree>
    <p:extLst>
      <p:ext uri="{BB962C8B-B14F-4D97-AF65-F5344CB8AC3E}">
        <p14:creationId xmlns:p14="http://schemas.microsoft.com/office/powerpoint/2010/main" val="2385930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6</a:t>
            </a:fld>
            <a:endParaRPr lang="en-US"/>
          </a:p>
        </p:txBody>
      </p:sp>
      <p:sp>
        <p:nvSpPr>
          <p:cNvPr id="4" name="TextBox 3"/>
          <p:cNvSpPr txBox="1"/>
          <p:nvPr/>
        </p:nvSpPr>
        <p:spPr>
          <a:xfrm>
            <a:off x="561315" y="355683"/>
            <a:ext cx="9564914" cy="707886"/>
          </a:xfrm>
          <a:prstGeom prst="rect">
            <a:avLst/>
          </a:prstGeom>
          <a:noFill/>
        </p:spPr>
        <p:txBody>
          <a:bodyPr wrap="square" rtlCol="0">
            <a:spAutoFit/>
          </a:bodyPr>
          <a:lstStyle/>
          <a:p>
            <a:r>
              <a:rPr lang="en-US" sz="4000" dirty="0" smtClean="0"/>
              <a:t>Advantages</a:t>
            </a:r>
            <a:endParaRPr lang="en-US" sz="4000" dirty="0"/>
          </a:p>
        </p:txBody>
      </p:sp>
      <p:sp>
        <p:nvSpPr>
          <p:cNvPr id="8" name="TextBox 7"/>
          <p:cNvSpPr txBox="1"/>
          <p:nvPr/>
        </p:nvSpPr>
        <p:spPr>
          <a:xfrm>
            <a:off x="1258432" y="1358019"/>
            <a:ext cx="9995026"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smtClean="0"/>
              <a:t>Enormous potential BW</a:t>
            </a:r>
          </a:p>
          <a:p>
            <a:pPr marL="285750" indent="-285750" algn="just">
              <a:buFont typeface="Arial" panose="020B0604020202020204" pitchFamily="34" charset="0"/>
              <a:buChar char="•"/>
            </a:pPr>
            <a:r>
              <a:rPr lang="en-US" sz="2800" dirty="0" smtClean="0"/>
              <a:t>Small size and weight</a:t>
            </a:r>
          </a:p>
          <a:p>
            <a:pPr marL="285750" indent="-285750" algn="just">
              <a:buFont typeface="Arial" panose="020B0604020202020204" pitchFamily="34" charset="0"/>
              <a:buChar char="•"/>
            </a:pPr>
            <a:r>
              <a:rPr lang="en-US" sz="2800" dirty="0" smtClean="0"/>
              <a:t>Electrical isolation</a:t>
            </a:r>
          </a:p>
          <a:p>
            <a:pPr marL="285750" indent="-285750" algn="just">
              <a:buFont typeface="Arial" panose="020B0604020202020204" pitchFamily="34" charset="0"/>
              <a:buChar char="•"/>
            </a:pPr>
            <a:r>
              <a:rPr lang="en-US" sz="2800" dirty="0" smtClean="0"/>
              <a:t>Immunity to interference and crosstalk</a:t>
            </a:r>
          </a:p>
          <a:p>
            <a:pPr marL="285750" indent="-285750" algn="just">
              <a:buFont typeface="Arial" panose="020B0604020202020204" pitchFamily="34" charset="0"/>
              <a:buChar char="•"/>
            </a:pPr>
            <a:r>
              <a:rPr lang="en-US" sz="2800" dirty="0" smtClean="0"/>
              <a:t>Signal security</a:t>
            </a:r>
          </a:p>
          <a:p>
            <a:pPr marL="285750" indent="-285750" algn="just">
              <a:buFont typeface="Arial" panose="020B0604020202020204" pitchFamily="34" charset="0"/>
              <a:buChar char="•"/>
            </a:pPr>
            <a:r>
              <a:rPr lang="en-US" sz="2800" dirty="0" smtClean="0"/>
              <a:t>Low transmission loss</a:t>
            </a:r>
          </a:p>
          <a:p>
            <a:pPr marL="285750" indent="-285750" algn="just">
              <a:buFont typeface="Arial" panose="020B0604020202020204" pitchFamily="34" charset="0"/>
              <a:buChar char="•"/>
            </a:pPr>
            <a:r>
              <a:rPr lang="en-US" sz="2800" dirty="0" smtClean="0"/>
              <a:t>Ruggedness and flexibility</a:t>
            </a:r>
          </a:p>
          <a:p>
            <a:pPr marL="285750" indent="-285750" algn="just">
              <a:buFont typeface="Arial" panose="020B0604020202020204" pitchFamily="34" charset="0"/>
              <a:buChar char="•"/>
            </a:pPr>
            <a:r>
              <a:rPr lang="en-US" sz="2800" dirty="0" smtClean="0"/>
              <a:t>System reliability and ease of maintenance</a:t>
            </a:r>
          </a:p>
          <a:p>
            <a:pPr marL="285750" indent="-285750" algn="just">
              <a:buFont typeface="Arial" panose="020B0604020202020204" pitchFamily="34" charset="0"/>
              <a:buChar char="•"/>
            </a:pPr>
            <a:r>
              <a:rPr lang="en-US" sz="2800" dirty="0" smtClean="0"/>
              <a:t>Potential low cost</a:t>
            </a:r>
            <a:endParaRPr lang="en-US" sz="2800" dirty="0"/>
          </a:p>
        </p:txBody>
      </p:sp>
    </p:spTree>
    <p:extLst>
      <p:ext uri="{BB962C8B-B14F-4D97-AF65-F5344CB8AC3E}">
        <p14:creationId xmlns:p14="http://schemas.microsoft.com/office/powerpoint/2010/main" val="1066631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2401" y="2253311"/>
            <a:ext cx="9564914" cy="707886"/>
          </a:xfrm>
          <a:prstGeom prst="rect">
            <a:avLst/>
          </a:prstGeom>
          <a:noFill/>
        </p:spPr>
        <p:txBody>
          <a:bodyPr wrap="square" rtlCol="0">
            <a:spAutoFit/>
          </a:bodyPr>
          <a:lstStyle/>
          <a:p>
            <a:pPr algn="ctr"/>
            <a:r>
              <a:rPr lang="en-US" sz="4000" dirty="0"/>
              <a:t>Property of L</a:t>
            </a:r>
            <a:r>
              <a:rPr lang="en-US" sz="4000" dirty="0" smtClean="0"/>
              <a:t>ight</a:t>
            </a:r>
            <a:endParaRPr lang="en-US" sz="4000" dirty="0"/>
          </a:p>
        </p:txBody>
      </p:sp>
    </p:spTree>
    <p:extLst>
      <p:ext uri="{BB962C8B-B14F-4D97-AF65-F5344CB8AC3E}">
        <p14:creationId xmlns:p14="http://schemas.microsoft.com/office/powerpoint/2010/main" val="3823643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8</a:t>
            </a:fld>
            <a:endParaRPr lang="en-US"/>
          </a:p>
        </p:txBody>
      </p:sp>
      <p:sp>
        <p:nvSpPr>
          <p:cNvPr id="8" name="TextBox 7"/>
          <p:cNvSpPr txBox="1"/>
          <p:nvPr/>
        </p:nvSpPr>
        <p:spPr>
          <a:xfrm>
            <a:off x="1747318" y="1593410"/>
            <a:ext cx="6971168"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smtClean="0"/>
              <a:t>Transparent</a:t>
            </a:r>
          </a:p>
          <a:p>
            <a:pPr marL="285750" indent="-285750" algn="just">
              <a:buFont typeface="Arial" panose="020B0604020202020204" pitchFamily="34" charset="0"/>
              <a:buChar char="•"/>
            </a:pPr>
            <a:r>
              <a:rPr lang="en-US" sz="2800" dirty="0" smtClean="0"/>
              <a:t>Translucent</a:t>
            </a:r>
          </a:p>
          <a:p>
            <a:pPr marL="285750" indent="-285750" algn="just">
              <a:buFont typeface="Arial" panose="020B0604020202020204" pitchFamily="34" charset="0"/>
              <a:buChar char="•"/>
            </a:pPr>
            <a:r>
              <a:rPr lang="en-US" sz="2800" dirty="0" smtClean="0"/>
              <a:t>Opaque</a:t>
            </a:r>
          </a:p>
        </p:txBody>
      </p:sp>
      <p:sp>
        <p:nvSpPr>
          <p:cNvPr id="5" name="TextBox 4"/>
          <p:cNvSpPr txBox="1"/>
          <p:nvPr/>
        </p:nvSpPr>
        <p:spPr>
          <a:xfrm>
            <a:off x="833925" y="205985"/>
            <a:ext cx="10763563" cy="1323439"/>
          </a:xfrm>
          <a:prstGeom prst="rect">
            <a:avLst/>
          </a:prstGeom>
          <a:noFill/>
        </p:spPr>
        <p:txBody>
          <a:bodyPr wrap="square" rtlCol="0">
            <a:spAutoFit/>
          </a:bodyPr>
          <a:lstStyle/>
          <a:p>
            <a:r>
              <a:rPr lang="en-US" sz="4000" dirty="0" smtClean="0"/>
              <a:t>Substances shows the various properties </a:t>
            </a:r>
            <a:r>
              <a:rPr lang="en-US" sz="4000" dirty="0"/>
              <a:t>of </a:t>
            </a:r>
            <a:r>
              <a:rPr lang="en-US" sz="4000" dirty="0" smtClean="0"/>
              <a:t>light</a:t>
            </a:r>
            <a:endParaRPr lang="en-US" sz="4000" dirty="0"/>
          </a:p>
        </p:txBody>
      </p:sp>
    </p:spTree>
    <p:extLst>
      <p:ext uri="{BB962C8B-B14F-4D97-AF65-F5344CB8AC3E}">
        <p14:creationId xmlns:p14="http://schemas.microsoft.com/office/powerpoint/2010/main" val="2742614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975AE14-5157-40EE-903F-4A617FD70239}" type="slidenum">
              <a:rPr lang="en-US" smtClean="0"/>
              <a:pPr/>
              <a:t>9</a:t>
            </a:fld>
            <a:endParaRPr lang="en-US"/>
          </a:p>
        </p:txBody>
      </p:sp>
      <p:sp>
        <p:nvSpPr>
          <p:cNvPr id="8" name="TextBox 7"/>
          <p:cNvSpPr txBox="1"/>
          <p:nvPr/>
        </p:nvSpPr>
        <p:spPr>
          <a:xfrm>
            <a:off x="1747318" y="1593410"/>
            <a:ext cx="6971168"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smtClean="0"/>
              <a:t>Reflection of light</a:t>
            </a:r>
          </a:p>
          <a:p>
            <a:pPr marL="285750" indent="-285750" algn="just">
              <a:buFont typeface="Arial" panose="020B0604020202020204" pitchFamily="34" charset="0"/>
              <a:buChar char="•"/>
            </a:pPr>
            <a:r>
              <a:rPr lang="en-US" sz="2800" dirty="0" smtClean="0"/>
              <a:t>Refraction of light</a:t>
            </a:r>
          </a:p>
          <a:p>
            <a:pPr marL="285750" indent="-285750" algn="just">
              <a:buFont typeface="Arial" panose="020B0604020202020204" pitchFamily="34" charset="0"/>
              <a:buChar char="•"/>
            </a:pPr>
            <a:r>
              <a:rPr lang="en-US" sz="2800" dirty="0" smtClean="0"/>
              <a:t>Diffusion of light</a:t>
            </a:r>
          </a:p>
          <a:p>
            <a:pPr marL="285750" indent="-285750" algn="just">
              <a:buFont typeface="Arial" panose="020B0604020202020204" pitchFamily="34" charset="0"/>
              <a:buChar char="•"/>
            </a:pPr>
            <a:r>
              <a:rPr lang="en-US" sz="2800" dirty="0" smtClean="0"/>
              <a:t>Absorption of light</a:t>
            </a:r>
          </a:p>
        </p:txBody>
      </p:sp>
      <p:sp>
        <p:nvSpPr>
          <p:cNvPr id="5" name="TextBox 4"/>
          <p:cNvSpPr txBox="1"/>
          <p:nvPr/>
        </p:nvSpPr>
        <p:spPr>
          <a:xfrm>
            <a:off x="833926" y="205985"/>
            <a:ext cx="9564914" cy="707886"/>
          </a:xfrm>
          <a:prstGeom prst="rect">
            <a:avLst/>
          </a:prstGeom>
          <a:noFill/>
        </p:spPr>
        <p:txBody>
          <a:bodyPr wrap="square" rtlCol="0">
            <a:spAutoFit/>
          </a:bodyPr>
          <a:lstStyle/>
          <a:p>
            <a:r>
              <a:rPr lang="en-US" sz="4000" dirty="0" smtClean="0"/>
              <a:t>Properties </a:t>
            </a:r>
            <a:r>
              <a:rPr lang="en-US" sz="4000" dirty="0"/>
              <a:t>of L</a:t>
            </a:r>
            <a:r>
              <a:rPr lang="en-US" sz="4000" dirty="0" smtClean="0"/>
              <a:t>ight</a:t>
            </a:r>
            <a:endParaRPr lang="en-US" sz="4000" dirty="0"/>
          </a:p>
        </p:txBody>
      </p:sp>
    </p:spTree>
    <p:extLst>
      <p:ext uri="{BB962C8B-B14F-4D97-AF65-F5344CB8AC3E}">
        <p14:creationId xmlns:p14="http://schemas.microsoft.com/office/powerpoint/2010/main" val="1996353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7617</TotalTime>
  <Words>754</Words>
  <Application>Microsoft Office PowerPoint</Application>
  <PresentationFormat>Widescreen</PresentationFormat>
  <Paragraphs>125</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 Math</vt:lpstr>
      <vt:lpstr>Lucida Sans Unicode</vt:lpstr>
      <vt:lpstr>Verdana</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Skew ray</vt:lpstr>
      <vt:lpstr>PowerPoint Presentation</vt:lpstr>
      <vt:lpstr>PowerPoint Presentation</vt:lpstr>
      <vt:lpstr>Phase and Group Velocity</vt:lpstr>
      <vt:lpstr>PowerPoint Presentation</vt:lpstr>
      <vt:lpstr>Phase Velocity</vt:lpstr>
      <vt:lpstr>Group Velocity</vt:lpstr>
      <vt:lpstr>Phase and Group Velocity</vt:lpstr>
      <vt:lpstr>PowerPoint Presentation</vt:lpstr>
      <vt:lpstr>PowerPoint Presentation</vt:lpstr>
      <vt:lpstr>PowerPoint Presentation</vt:lpstr>
      <vt:lpstr>PowerPoint Presentation</vt:lpstr>
      <vt:lpstr>Electrical Bandwidth vs Optical Bandwidth.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dc:creator>
  <cp:lastModifiedBy>Dr. Nahid akter</cp:lastModifiedBy>
  <cp:revision>671</cp:revision>
  <dcterms:created xsi:type="dcterms:W3CDTF">2015-03-05T10:33:53Z</dcterms:created>
  <dcterms:modified xsi:type="dcterms:W3CDTF">2025-02-01T14:24:19Z</dcterms:modified>
</cp:coreProperties>
</file>